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8" r:id="rId3"/>
    <p:sldId id="257" r:id="rId4"/>
    <p:sldId id="259" r:id="rId5"/>
    <p:sldId id="285" r:id="rId6"/>
    <p:sldId id="356" r:id="rId7"/>
    <p:sldId id="358" r:id="rId8"/>
    <p:sldId id="260"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3" r:id="rId28"/>
    <p:sldId id="261" r:id="rId29"/>
    <p:sldId id="278" r:id="rId30"/>
    <p:sldId id="266" r:id="rId31"/>
    <p:sldId id="292" r:id="rId32"/>
    <p:sldId id="267" r:id="rId33"/>
    <p:sldId id="264" r:id="rId34"/>
    <p:sldId id="265" r:id="rId35"/>
    <p:sldId id="279" r:id="rId36"/>
    <p:sldId id="270" r:id="rId37"/>
    <p:sldId id="271" r:id="rId38"/>
    <p:sldId id="272" r:id="rId39"/>
    <p:sldId id="282" r:id="rId40"/>
    <p:sldId id="273" r:id="rId41"/>
    <p:sldId id="277" r:id="rId42"/>
    <p:sldId id="280" r:id="rId43"/>
    <p:sldId id="283" r:id="rId44"/>
    <p:sldId id="262" r:id="rId45"/>
    <p:sldId id="286" r:id="rId46"/>
    <p:sldId id="294" r:id="rId47"/>
    <p:sldId id="322" r:id="rId48"/>
    <p:sldId id="311" r:id="rId49"/>
    <p:sldId id="295" r:id="rId50"/>
    <p:sldId id="288" r:id="rId51"/>
    <p:sldId id="289" r:id="rId52"/>
    <p:sldId id="290" r:id="rId53"/>
    <p:sldId id="296" r:id="rId54"/>
    <p:sldId id="291" r:id="rId55"/>
    <p:sldId id="297" r:id="rId56"/>
    <p:sldId id="298" r:id="rId57"/>
    <p:sldId id="307" r:id="rId58"/>
    <p:sldId id="308" r:id="rId59"/>
    <p:sldId id="309" r:id="rId60"/>
    <p:sldId id="310" r:id="rId61"/>
    <p:sldId id="287" r:id="rId62"/>
    <p:sldId id="312" r:id="rId63"/>
    <p:sldId id="329" r:id="rId64"/>
    <p:sldId id="330" r:id="rId65"/>
    <p:sldId id="313" r:id="rId66"/>
    <p:sldId id="314" r:id="rId67"/>
    <p:sldId id="315" r:id="rId68"/>
    <p:sldId id="332" r:id="rId69"/>
    <p:sldId id="316" r:id="rId70"/>
    <p:sldId id="333" r:id="rId71"/>
    <p:sldId id="318" r:id="rId72"/>
    <p:sldId id="319" r:id="rId73"/>
    <p:sldId id="320" r:id="rId74"/>
    <p:sldId id="321" r:id="rId75"/>
    <p:sldId id="355" r:id="rId76"/>
    <p:sldId id="263" r:id="rId7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AE34C-8738-1200-2E7A-3FEC8994BA85}" name="Miguel Ángel Arias Carrascosa" initials="MA" userId="S::mariasc@dsca2030.onmicrosoft.com::f1e76f7d-37ef-47de-bba5-4f03eb221cb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106" d="100"/>
          <a:sy n="106" d="100"/>
        </p:scale>
        <p:origin x="8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7441F-9977-48E7-B233-66467A0376FC}"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ES"/>
        </a:p>
      </dgm:t>
    </dgm:pt>
    <dgm:pt modelId="{79355EAD-251E-4144-8DE2-FC9BFF1FE1D1}">
      <dgm:prSet phldrT="[Texto]" custT="1"/>
      <dgm:spPr/>
      <dgm:t>
        <a:bodyPr/>
        <a:lstStyle/>
        <a:p>
          <a:r>
            <a:rPr lang="es-ES" sz="1800" b="1" dirty="0">
              <a:latin typeface="Arial" panose="020B0604020202020204" pitchFamily="34" charset="0"/>
              <a:cs typeface="Arial" panose="020B0604020202020204" pitchFamily="34" charset="0"/>
            </a:rPr>
            <a:t>Nociones básicas</a:t>
          </a:r>
        </a:p>
        <a:p>
          <a:endParaRPr lang="es-ES" sz="1800" b="1" dirty="0">
            <a:latin typeface="Arial" panose="020B0604020202020204" pitchFamily="34" charset="0"/>
            <a:cs typeface="Arial" panose="020B0604020202020204" pitchFamily="34" charset="0"/>
          </a:endParaRPr>
        </a:p>
      </dgm:t>
    </dgm:pt>
    <dgm:pt modelId="{C849388D-D7E6-4178-A975-4AD2E86B0317}" type="parTrans" cxnId="{F049763C-FBA0-43CD-859B-8959DCE0065C}">
      <dgm:prSet/>
      <dgm:spPr/>
      <dgm:t>
        <a:bodyPr/>
        <a:lstStyle/>
        <a:p>
          <a:endParaRPr lang="es-ES" sz="1600"/>
        </a:p>
      </dgm:t>
    </dgm:pt>
    <dgm:pt modelId="{53265863-F00A-4C85-B956-4C543E233B90}" type="sibTrans" cxnId="{F049763C-FBA0-43CD-859B-8959DCE0065C}">
      <dgm:prSet/>
      <dgm:spPr/>
      <dgm:t>
        <a:bodyPr/>
        <a:lstStyle/>
        <a:p>
          <a:endParaRPr lang="es-ES" sz="1600"/>
        </a:p>
      </dgm:t>
    </dgm:pt>
    <dgm:pt modelId="{653BD056-C988-4F6E-A2A0-E5E2403CDB60}">
      <dgm:prSet phldrT="[Texto]" custT="1"/>
      <dgm:spPr/>
      <dgm:t>
        <a:bodyPr/>
        <a:lstStyle/>
        <a:p>
          <a:r>
            <a:rPr lang="es-ES" sz="1600" dirty="0">
              <a:latin typeface="Arial" panose="020B0604020202020204" pitchFamily="34" charset="0"/>
              <a:cs typeface="Arial" panose="020B0604020202020204" pitchFamily="34" charset="0"/>
            </a:rPr>
            <a:t>Hasta la mitad del período correspondiente</a:t>
          </a:r>
        </a:p>
      </dgm:t>
    </dgm:pt>
    <dgm:pt modelId="{4D89BCD7-0346-465F-8C86-643FDFEE44F2}" type="parTrans" cxnId="{2679ED7E-AD83-4B7D-B20C-94D262995695}">
      <dgm:prSet/>
      <dgm:spPr/>
      <dgm:t>
        <a:bodyPr/>
        <a:lstStyle/>
        <a:p>
          <a:endParaRPr lang="es-ES" sz="1600"/>
        </a:p>
      </dgm:t>
    </dgm:pt>
    <dgm:pt modelId="{F3329E6F-84FE-490D-A0BB-44C3FADA87EB}" type="sibTrans" cxnId="{2679ED7E-AD83-4B7D-B20C-94D262995695}">
      <dgm:prSet/>
      <dgm:spPr/>
      <dgm:t>
        <a:bodyPr/>
        <a:lstStyle/>
        <a:p>
          <a:endParaRPr lang="es-ES" sz="1600"/>
        </a:p>
      </dgm:t>
    </dgm:pt>
    <dgm:pt modelId="{9D54D323-0225-42D8-80BF-CDF6A9AF0D26}">
      <dgm:prSet phldrT="[Texto]" custT="1"/>
      <dgm:spPr/>
      <dgm:t>
        <a:bodyPr/>
        <a:lstStyle/>
        <a:p>
          <a:r>
            <a:rPr lang="es-ES" sz="1600" dirty="0">
              <a:latin typeface="Arial" panose="020B0604020202020204" pitchFamily="34" charset="0"/>
              <a:cs typeface="Arial" panose="020B0604020202020204" pitchFamily="34" charset="0"/>
            </a:rPr>
            <a:t>6 meses del plazo de ejecución</a:t>
          </a:r>
        </a:p>
      </dgm:t>
    </dgm:pt>
    <dgm:pt modelId="{5F77554C-7240-43F3-8735-87CC457AE0EF}" type="parTrans" cxnId="{24B82F5C-01EC-4201-BAE0-A73F5B20A1B3}">
      <dgm:prSet/>
      <dgm:spPr/>
      <dgm:t>
        <a:bodyPr/>
        <a:lstStyle/>
        <a:p>
          <a:endParaRPr lang="es-ES" sz="1600"/>
        </a:p>
      </dgm:t>
    </dgm:pt>
    <dgm:pt modelId="{216EF5DF-AEB9-48E6-8D52-173971866C33}" type="sibTrans" cxnId="{24B82F5C-01EC-4201-BAE0-A73F5B20A1B3}">
      <dgm:prSet/>
      <dgm:spPr/>
      <dgm:t>
        <a:bodyPr/>
        <a:lstStyle/>
        <a:p>
          <a:endParaRPr lang="es-ES" sz="1600"/>
        </a:p>
      </dgm:t>
    </dgm:pt>
    <dgm:pt modelId="{C7AF8E5E-E00E-464E-AFCC-31C6BDFA6DA2}">
      <dgm:prSet phldrT="[Texto]" custT="1"/>
      <dgm:spPr/>
      <dgm:t>
        <a:bodyPr/>
        <a:lstStyle/>
        <a:p>
          <a:r>
            <a:rPr lang="es-ES" sz="1800" b="1" dirty="0">
              <a:latin typeface="Arial" panose="020B0604020202020204" pitchFamily="34" charset="0"/>
              <a:cs typeface="Arial" panose="020B0604020202020204" pitchFamily="34" charset="0"/>
            </a:rPr>
            <a:t>¿Cómo solicitarlo?</a:t>
          </a:r>
        </a:p>
        <a:p>
          <a:endParaRPr lang="es-ES" sz="1800" b="1" dirty="0">
            <a:latin typeface="Arial" panose="020B0604020202020204" pitchFamily="34" charset="0"/>
            <a:cs typeface="Arial" panose="020B0604020202020204" pitchFamily="34" charset="0"/>
          </a:endParaRPr>
        </a:p>
      </dgm:t>
    </dgm:pt>
    <dgm:pt modelId="{7FD10CCE-5929-4565-9008-B86482DA5DCB}" type="parTrans" cxnId="{CE3267C2-E639-48A8-A6F0-92912640F270}">
      <dgm:prSet/>
      <dgm:spPr/>
      <dgm:t>
        <a:bodyPr/>
        <a:lstStyle/>
        <a:p>
          <a:endParaRPr lang="es-ES" sz="1600"/>
        </a:p>
      </dgm:t>
    </dgm:pt>
    <dgm:pt modelId="{F45C322C-4543-49D2-872C-EBD1413C0C59}" type="sibTrans" cxnId="{CE3267C2-E639-48A8-A6F0-92912640F270}">
      <dgm:prSet/>
      <dgm:spPr/>
      <dgm:t>
        <a:bodyPr/>
        <a:lstStyle/>
        <a:p>
          <a:endParaRPr lang="es-ES" sz="1600"/>
        </a:p>
      </dgm:t>
    </dgm:pt>
    <dgm:pt modelId="{F26DD12E-2A38-4B30-90EE-DB227D2672F4}">
      <dgm:prSet phldrT="[Texto]" custT="1"/>
      <dgm:spPr/>
      <dgm:t>
        <a:bodyPr/>
        <a:lstStyle/>
        <a:p>
          <a:r>
            <a:rPr lang="es-ES" sz="1600" dirty="0">
              <a:latin typeface="Arial" panose="020B0604020202020204" pitchFamily="34" charset="0"/>
              <a:cs typeface="Arial" panose="020B0604020202020204" pitchFamily="34" charset="0"/>
            </a:rPr>
            <a:t>Modelo normalizado publicado en la web</a:t>
          </a:r>
        </a:p>
      </dgm:t>
    </dgm:pt>
    <dgm:pt modelId="{45AA3B65-4219-492A-B082-488CAB284B03}" type="parTrans" cxnId="{FFB625F0-A759-4C15-871D-57F04A72DBD7}">
      <dgm:prSet/>
      <dgm:spPr/>
      <dgm:t>
        <a:bodyPr/>
        <a:lstStyle/>
        <a:p>
          <a:endParaRPr lang="es-ES" sz="1600"/>
        </a:p>
      </dgm:t>
    </dgm:pt>
    <dgm:pt modelId="{5A1D3F8C-443E-4273-9644-8231A14D9A01}" type="sibTrans" cxnId="{FFB625F0-A759-4C15-871D-57F04A72DBD7}">
      <dgm:prSet/>
      <dgm:spPr/>
      <dgm:t>
        <a:bodyPr/>
        <a:lstStyle/>
        <a:p>
          <a:endParaRPr lang="es-ES" sz="1600"/>
        </a:p>
      </dgm:t>
    </dgm:pt>
    <dgm:pt modelId="{2DF99DB2-72D8-4412-A92F-338969C40FF8}">
      <dgm:prSet phldrT="[Texto]" custT="1"/>
      <dgm:spPr/>
      <dgm:t>
        <a:bodyPr/>
        <a:lstStyle/>
        <a:p>
          <a:r>
            <a:rPr lang="es-ES" sz="1800" b="1" dirty="0">
              <a:latin typeface="Arial" panose="020B0604020202020204" pitchFamily="34" charset="0"/>
              <a:cs typeface="Arial" panose="020B0604020202020204" pitchFamily="34" charset="0"/>
            </a:rPr>
            <a:t>¿Cuándo solicitarlo?</a:t>
          </a:r>
        </a:p>
        <a:p>
          <a:endParaRPr lang="es-ES" sz="1800" b="1" dirty="0">
            <a:latin typeface="Arial" panose="020B0604020202020204" pitchFamily="34" charset="0"/>
            <a:cs typeface="Arial" panose="020B0604020202020204" pitchFamily="34" charset="0"/>
          </a:endParaRPr>
        </a:p>
      </dgm:t>
    </dgm:pt>
    <dgm:pt modelId="{DD55E9AE-7549-447D-B51D-43FB78B7CDF1}" type="parTrans" cxnId="{D6FC9B34-7A45-4CF5-A76B-76B7B9CF31A4}">
      <dgm:prSet/>
      <dgm:spPr/>
      <dgm:t>
        <a:bodyPr/>
        <a:lstStyle/>
        <a:p>
          <a:endParaRPr lang="es-ES" sz="1600"/>
        </a:p>
      </dgm:t>
    </dgm:pt>
    <dgm:pt modelId="{A23BEA59-51DF-486F-A521-F99E587BD1D8}" type="sibTrans" cxnId="{D6FC9B34-7A45-4CF5-A76B-76B7B9CF31A4}">
      <dgm:prSet/>
      <dgm:spPr/>
      <dgm:t>
        <a:bodyPr/>
        <a:lstStyle/>
        <a:p>
          <a:endParaRPr lang="es-ES" sz="1600"/>
        </a:p>
      </dgm:t>
    </dgm:pt>
    <dgm:pt modelId="{9EC60B65-398E-4670-A0C9-72C461DE0734}">
      <dgm:prSet phldrT="[Texto]" custT="1"/>
      <dgm:spPr/>
      <dgm:t>
        <a:bodyPr/>
        <a:lstStyle/>
        <a:p>
          <a:r>
            <a:rPr lang="es-ES" sz="1600" dirty="0">
              <a:latin typeface="Arial" panose="020B0604020202020204" pitchFamily="34" charset="0"/>
              <a:cs typeface="Arial" panose="020B0604020202020204" pitchFamily="34" charset="0"/>
            </a:rPr>
            <a:t>Ampliación del plazo de ejecución: </a:t>
          </a:r>
          <a:r>
            <a:rPr lang="es-ES" sz="1600" b="1" dirty="0">
              <a:latin typeface="Arial" panose="020B0604020202020204" pitchFamily="34" charset="0"/>
              <a:cs typeface="Arial" panose="020B0604020202020204" pitchFamily="34" charset="0"/>
            </a:rPr>
            <a:t>hasta 33 días hábiles </a:t>
          </a:r>
          <a:r>
            <a:rPr lang="es-ES" sz="1600" dirty="0">
              <a:latin typeface="Arial" panose="020B0604020202020204" pitchFamily="34" charset="0"/>
              <a:cs typeface="Arial" panose="020B0604020202020204" pitchFamily="34" charset="0"/>
            </a:rPr>
            <a:t>anteriores a que finalice el plazo </a:t>
          </a:r>
          <a:r>
            <a:rPr lang="es-ES" sz="1600" dirty="0" err="1">
              <a:latin typeface="Arial" panose="020B0604020202020204" pitchFamily="34" charset="0"/>
              <a:cs typeface="Arial" panose="020B0604020202020204" pitchFamily="34" charset="0"/>
            </a:rPr>
            <a:t>originiario</a:t>
          </a:r>
          <a:r>
            <a:rPr lang="es-ES" sz="1600" dirty="0">
              <a:latin typeface="Arial" panose="020B0604020202020204" pitchFamily="34" charset="0"/>
              <a:cs typeface="Arial" panose="020B0604020202020204" pitchFamily="34" charset="0"/>
            </a:rPr>
            <a:t> que se pretende ampliar</a:t>
          </a:r>
        </a:p>
      </dgm:t>
    </dgm:pt>
    <dgm:pt modelId="{82E671AF-C1F8-4359-A85A-9E99B4173175}" type="parTrans" cxnId="{62324B61-DB7E-4FDD-B6ED-FC4552AECD04}">
      <dgm:prSet/>
      <dgm:spPr/>
      <dgm:t>
        <a:bodyPr/>
        <a:lstStyle/>
        <a:p>
          <a:endParaRPr lang="es-ES" sz="1600"/>
        </a:p>
      </dgm:t>
    </dgm:pt>
    <dgm:pt modelId="{BA604B69-E8B1-48E2-A6CC-521DCEB84D98}" type="sibTrans" cxnId="{62324B61-DB7E-4FDD-B6ED-FC4552AECD04}">
      <dgm:prSet/>
      <dgm:spPr/>
      <dgm:t>
        <a:bodyPr/>
        <a:lstStyle/>
        <a:p>
          <a:endParaRPr lang="es-ES" sz="1600"/>
        </a:p>
      </dgm:t>
    </dgm:pt>
    <dgm:pt modelId="{888B0B05-937A-4B80-811C-F7A6BEDF95B0}">
      <dgm:prSet phldrT="[Texto]" custT="1"/>
      <dgm:spPr/>
      <dgm:t>
        <a:bodyPr/>
        <a:lstStyle/>
        <a:p>
          <a:endParaRPr lang="es-ES" sz="1800" dirty="0">
            <a:latin typeface="Arial" panose="020B0604020202020204" pitchFamily="34" charset="0"/>
            <a:cs typeface="Arial" panose="020B0604020202020204" pitchFamily="34" charset="0"/>
          </a:endParaRPr>
        </a:p>
      </dgm:t>
    </dgm:pt>
    <dgm:pt modelId="{BFA5B648-4A9B-4415-8865-7E174781BEDB}" type="parTrans" cxnId="{4A41C27E-BA1B-4296-97A5-9B43255AFF31}">
      <dgm:prSet/>
      <dgm:spPr/>
      <dgm:t>
        <a:bodyPr/>
        <a:lstStyle/>
        <a:p>
          <a:endParaRPr lang="es-ES" sz="1600"/>
        </a:p>
      </dgm:t>
    </dgm:pt>
    <dgm:pt modelId="{586ED3E3-9948-4696-9A1A-9BE402B72360}" type="sibTrans" cxnId="{4A41C27E-BA1B-4296-97A5-9B43255AFF31}">
      <dgm:prSet/>
      <dgm:spPr/>
      <dgm:t>
        <a:bodyPr/>
        <a:lstStyle/>
        <a:p>
          <a:endParaRPr lang="es-ES" sz="1600"/>
        </a:p>
      </dgm:t>
    </dgm:pt>
    <dgm:pt modelId="{B8C83F5D-757F-4DEA-A249-6B1C190B23DC}">
      <dgm:prSet phldrT="[Texto]" custT="1"/>
      <dgm:spPr/>
      <dgm:t>
        <a:bodyPr/>
        <a:lstStyle/>
        <a:p>
          <a:r>
            <a:rPr lang="es-ES" sz="1600" dirty="0">
              <a:latin typeface="Arial" panose="020B0604020202020204" pitchFamily="34" charset="0"/>
              <a:cs typeface="Arial" panose="020B0604020202020204" pitchFamily="34" charset="0"/>
            </a:rPr>
            <a:t>1,5 meses del plazo de justificación</a:t>
          </a:r>
        </a:p>
      </dgm:t>
    </dgm:pt>
    <dgm:pt modelId="{9601A917-370E-4186-B802-E321A6A77B43}" type="parTrans" cxnId="{1C2B3BFA-C604-4C8C-BF7B-074B5E2ABCCF}">
      <dgm:prSet/>
      <dgm:spPr/>
      <dgm:t>
        <a:bodyPr/>
        <a:lstStyle/>
        <a:p>
          <a:endParaRPr lang="es-ES" sz="1600"/>
        </a:p>
      </dgm:t>
    </dgm:pt>
    <dgm:pt modelId="{7DD60675-C467-4F53-B96D-F53F4FB21877}" type="sibTrans" cxnId="{1C2B3BFA-C604-4C8C-BF7B-074B5E2ABCCF}">
      <dgm:prSet/>
      <dgm:spPr/>
      <dgm:t>
        <a:bodyPr/>
        <a:lstStyle/>
        <a:p>
          <a:endParaRPr lang="es-ES" sz="1600"/>
        </a:p>
      </dgm:t>
    </dgm:pt>
    <dgm:pt modelId="{6AD369BA-9FF4-482F-A036-C0D7C07A550D}">
      <dgm:prSet phldrT="[Texto]" custT="1"/>
      <dgm:spPr/>
      <dgm:t>
        <a:bodyPr/>
        <a:lstStyle/>
        <a:p>
          <a:r>
            <a:rPr lang="es-ES" sz="1600" dirty="0">
              <a:latin typeface="Arial" panose="020B0604020202020204" pitchFamily="34" charset="0"/>
              <a:cs typeface="Arial" panose="020B0604020202020204" pitchFamily="34" charset="0"/>
            </a:rPr>
            <a:t>5 días para los requerimientos de subsanación</a:t>
          </a:r>
        </a:p>
      </dgm:t>
    </dgm:pt>
    <dgm:pt modelId="{76DA3097-AB84-4F7E-8C26-66C4AEB234CD}" type="parTrans" cxnId="{B1DA78A1-980C-4DB7-BBCD-CCAC5107271B}">
      <dgm:prSet/>
      <dgm:spPr/>
      <dgm:t>
        <a:bodyPr/>
        <a:lstStyle/>
        <a:p>
          <a:endParaRPr lang="es-ES" sz="1600"/>
        </a:p>
      </dgm:t>
    </dgm:pt>
    <dgm:pt modelId="{7ACE28A6-403E-4601-A5BE-DFF4EB697D65}" type="sibTrans" cxnId="{B1DA78A1-980C-4DB7-BBCD-CCAC5107271B}">
      <dgm:prSet/>
      <dgm:spPr/>
      <dgm:t>
        <a:bodyPr/>
        <a:lstStyle/>
        <a:p>
          <a:endParaRPr lang="es-ES" sz="1600"/>
        </a:p>
      </dgm:t>
    </dgm:pt>
    <dgm:pt modelId="{50789930-E2D5-4FC6-9467-6A235F269885}">
      <dgm:prSet phldrT="[Texto]" custT="1"/>
      <dgm:spPr/>
      <dgm:t>
        <a:bodyPr/>
        <a:lstStyle/>
        <a:p>
          <a:r>
            <a:rPr lang="es-ES" sz="1600" dirty="0">
              <a:latin typeface="Arial" panose="020B0604020202020204" pitchFamily="34" charset="0"/>
              <a:cs typeface="Arial" panose="020B0604020202020204" pitchFamily="34" charset="0"/>
            </a:rPr>
            <a:t>Firmado electrónicamente por el representante legal de la entidad</a:t>
          </a:r>
        </a:p>
      </dgm:t>
    </dgm:pt>
    <dgm:pt modelId="{66704AC4-B636-4D98-A4A8-798B530CA3BF}" type="parTrans" cxnId="{3435A7D7-8E03-476E-8F55-A5C9DF7F64CA}">
      <dgm:prSet/>
      <dgm:spPr/>
      <dgm:t>
        <a:bodyPr/>
        <a:lstStyle/>
        <a:p>
          <a:endParaRPr lang="es-ES" sz="1600"/>
        </a:p>
      </dgm:t>
    </dgm:pt>
    <dgm:pt modelId="{3E5AA0BD-072F-4B04-9B38-021B3B73005A}" type="sibTrans" cxnId="{3435A7D7-8E03-476E-8F55-A5C9DF7F64CA}">
      <dgm:prSet/>
      <dgm:spPr/>
      <dgm:t>
        <a:bodyPr/>
        <a:lstStyle/>
        <a:p>
          <a:endParaRPr lang="es-ES" sz="1600"/>
        </a:p>
      </dgm:t>
    </dgm:pt>
    <dgm:pt modelId="{AC98C802-8991-42DB-95EE-09816328AB7D}">
      <dgm:prSet phldrT="[Texto]" custT="1"/>
      <dgm:spPr/>
      <dgm:t>
        <a:bodyPr/>
        <a:lstStyle/>
        <a:p>
          <a:r>
            <a:rPr lang="es-ES" sz="1600" dirty="0">
              <a:latin typeface="Arial" panose="020B0604020202020204" pitchFamily="34" charset="0"/>
              <a:cs typeface="Arial" panose="020B0604020202020204" pitchFamily="34" charset="0"/>
            </a:rPr>
            <a:t>Presentado a través de SIGES o en su defecto por Registro Electrónico Común de la AGE</a:t>
          </a:r>
        </a:p>
      </dgm:t>
    </dgm:pt>
    <dgm:pt modelId="{4F03105D-4A7A-43A4-BF2A-4AF987275BBF}" type="parTrans" cxnId="{5AF398A6-80C7-443A-A1BB-62FB2D951D85}">
      <dgm:prSet/>
      <dgm:spPr/>
      <dgm:t>
        <a:bodyPr/>
        <a:lstStyle/>
        <a:p>
          <a:endParaRPr lang="es-ES" sz="1600"/>
        </a:p>
      </dgm:t>
    </dgm:pt>
    <dgm:pt modelId="{9E709D37-3FF5-47FC-A500-AF3DAC383089}" type="sibTrans" cxnId="{5AF398A6-80C7-443A-A1BB-62FB2D951D85}">
      <dgm:prSet/>
      <dgm:spPr/>
      <dgm:t>
        <a:bodyPr/>
        <a:lstStyle/>
        <a:p>
          <a:endParaRPr lang="es-ES" sz="1600"/>
        </a:p>
      </dgm:t>
    </dgm:pt>
    <dgm:pt modelId="{08150337-8D07-48A5-B476-675909A9CB29}">
      <dgm:prSet phldrT="[Texto]" custT="1"/>
      <dgm:spPr/>
      <dgm:t>
        <a:bodyPr/>
        <a:lstStyle/>
        <a:p>
          <a:r>
            <a:rPr lang="es-ES" sz="1800" b="1" dirty="0">
              <a:latin typeface="Arial" panose="020B0604020202020204" pitchFamily="34" charset="0"/>
              <a:cs typeface="Arial" panose="020B0604020202020204" pitchFamily="34" charset="0"/>
            </a:rPr>
            <a:t>A tener en cuenta</a:t>
          </a:r>
        </a:p>
        <a:p>
          <a:endParaRPr lang="es-ES" sz="2000" b="1" dirty="0">
            <a:latin typeface="Arial" panose="020B0604020202020204" pitchFamily="34" charset="0"/>
            <a:cs typeface="Arial" panose="020B0604020202020204" pitchFamily="34" charset="0"/>
          </a:endParaRPr>
        </a:p>
      </dgm:t>
    </dgm:pt>
    <dgm:pt modelId="{073C7111-813F-4A41-A1B3-4D5B88DF1C32}" type="parTrans" cxnId="{CC684F25-B4E1-4CF4-846C-3BBE8715DBCE}">
      <dgm:prSet/>
      <dgm:spPr/>
      <dgm:t>
        <a:bodyPr/>
        <a:lstStyle/>
        <a:p>
          <a:endParaRPr lang="es-ES" sz="1600"/>
        </a:p>
      </dgm:t>
    </dgm:pt>
    <dgm:pt modelId="{5C31BE2C-B9E8-47B3-83CE-314FA3CA9844}" type="sibTrans" cxnId="{CC684F25-B4E1-4CF4-846C-3BBE8715DBCE}">
      <dgm:prSet/>
      <dgm:spPr/>
      <dgm:t>
        <a:bodyPr/>
        <a:lstStyle/>
        <a:p>
          <a:endParaRPr lang="es-ES" sz="1600"/>
        </a:p>
      </dgm:t>
    </dgm:pt>
    <dgm:pt modelId="{F3C3BA0B-60E0-45C3-A13D-BA26803C4482}">
      <dgm:prSet phldrT="[Texto]" custT="1"/>
      <dgm:spPr/>
      <dgm:t>
        <a:bodyPr/>
        <a:lstStyle/>
        <a:p>
          <a:r>
            <a:rPr lang="es-ES" sz="1600" dirty="0">
              <a:latin typeface="Arial" panose="020B0604020202020204" pitchFamily="34" charset="0"/>
              <a:cs typeface="Arial" panose="020B0604020202020204" pitchFamily="34" charset="0"/>
            </a:rPr>
            <a:t>Ampliación del plazo de justificación: en cualquier momento antes de la finalización del plazo de justificación</a:t>
          </a:r>
        </a:p>
      </dgm:t>
    </dgm:pt>
    <dgm:pt modelId="{B388A1B5-2354-4986-93BB-54079F83732D}" type="parTrans" cxnId="{487FAB59-EDBC-4C98-8F01-F583F83B3FF4}">
      <dgm:prSet/>
      <dgm:spPr/>
      <dgm:t>
        <a:bodyPr/>
        <a:lstStyle/>
        <a:p>
          <a:endParaRPr lang="es-ES" sz="1600"/>
        </a:p>
      </dgm:t>
    </dgm:pt>
    <dgm:pt modelId="{B481133E-8791-43F5-A2F1-E9B913632C20}" type="sibTrans" cxnId="{487FAB59-EDBC-4C98-8F01-F583F83B3FF4}">
      <dgm:prSet/>
      <dgm:spPr/>
      <dgm:t>
        <a:bodyPr/>
        <a:lstStyle/>
        <a:p>
          <a:endParaRPr lang="es-ES" sz="1600"/>
        </a:p>
      </dgm:t>
    </dgm:pt>
    <dgm:pt modelId="{AFFC5CE1-BB64-4932-A9FE-2A0111B3CCC5}">
      <dgm:prSet phldrT="[Texto]" custT="1"/>
      <dgm:spPr/>
      <dgm:t>
        <a:bodyPr/>
        <a:lstStyle/>
        <a:p>
          <a:r>
            <a:rPr lang="es-ES" sz="1600" dirty="0">
              <a:latin typeface="Arial" panose="020B0604020202020204" pitchFamily="34" charset="0"/>
              <a:cs typeface="Arial" panose="020B0604020202020204" pitchFamily="34" charset="0"/>
            </a:rPr>
            <a:t>Si no se contesta en el plazo de 33 días hábiles, se entiende concedido</a:t>
          </a:r>
        </a:p>
      </dgm:t>
    </dgm:pt>
    <dgm:pt modelId="{DC4D323A-2945-46FC-86D7-ACDAFE71FA7B}" type="parTrans" cxnId="{5DC08A12-4E37-4AA0-8F04-CF29B89591C9}">
      <dgm:prSet/>
      <dgm:spPr/>
      <dgm:t>
        <a:bodyPr/>
        <a:lstStyle/>
        <a:p>
          <a:endParaRPr lang="es-ES" sz="1600"/>
        </a:p>
      </dgm:t>
    </dgm:pt>
    <dgm:pt modelId="{172C8A34-189A-470C-8701-F8C9552CBAC0}" type="sibTrans" cxnId="{5DC08A12-4E37-4AA0-8F04-CF29B89591C9}">
      <dgm:prSet/>
      <dgm:spPr/>
      <dgm:t>
        <a:bodyPr/>
        <a:lstStyle/>
        <a:p>
          <a:endParaRPr lang="es-ES" sz="1600"/>
        </a:p>
      </dgm:t>
    </dgm:pt>
    <dgm:pt modelId="{746022B0-17C5-4743-B3C3-7ECD9CD48BF9}">
      <dgm:prSet phldrT="[Texto]" custT="1"/>
      <dgm:spPr/>
      <dgm:t>
        <a:bodyPr/>
        <a:lstStyle/>
        <a:p>
          <a:r>
            <a:rPr lang="es-ES" sz="1600" b="0" dirty="0">
              <a:latin typeface="Arial" panose="020B0604020202020204" pitchFamily="34" charset="0"/>
              <a:cs typeface="Arial" panose="020B0604020202020204" pitchFamily="34" charset="0"/>
            </a:rPr>
            <a:t>Siempre motivado</a:t>
          </a:r>
        </a:p>
      </dgm:t>
    </dgm:pt>
    <dgm:pt modelId="{51F19A66-F7D0-44F6-BCD7-F615CE78A026}" type="parTrans" cxnId="{C3E0DC2C-52BD-4382-AA77-E737271CD029}">
      <dgm:prSet/>
      <dgm:spPr/>
      <dgm:t>
        <a:bodyPr/>
        <a:lstStyle/>
        <a:p>
          <a:endParaRPr lang="es-ES"/>
        </a:p>
      </dgm:t>
    </dgm:pt>
    <dgm:pt modelId="{B0891F9E-73CF-4984-ABF8-801A5DF7D65F}" type="sibTrans" cxnId="{C3E0DC2C-52BD-4382-AA77-E737271CD029}">
      <dgm:prSet/>
      <dgm:spPr/>
      <dgm:t>
        <a:bodyPr/>
        <a:lstStyle/>
        <a:p>
          <a:endParaRPr lang="es-ES"/>
        </a:p>
      </dgm:t>
    </dgm:pt>
    <dgm:pt modelId="{5780C99C-437B-4599-A2C0-81231F958634}">
      <dgm:prSet phldrT="[Texto]" custT="1"/>
      <dgm:spPr/>
      <dgm:t>
        <a:bodyPr/>
        <a:lstStyle/>
        <a:p>
          <a:r>
            <a:rPr lang="es-ES" sz="1600" b="0" dirty="0">
              <a:latin typeface="Arial" panose="020B0604020202020204" pitchFamily="34" charset="0"/>
              <a:cs typeface="Arial" panose="020B0604020202020204" pitchFamily="34" charset="0"/>
            </a:rPr>
            <a:t>Se concederá si las circunstancias lo aconsejan en virtud de la motivación y siempre que no se perjudiquen intereses de terceros</a:t>
          </a:r>
        </a:p>
      </dgm:t>
    </dgm:pt>
    <dgm:pt modelId="{55FBF410-3BDF-4246-AB58-4A043DCA262B}" type="parTrans" cxnId="{20D95C67-B775-41CB-8641-FD88C26EB79D}">
      <dgm:prSet/>
      <dgm:spPr/>
      <dgm:t>
        <a:bodyPr/>
        <a:lstStyle/>
        <a:p>
          <a:endParaRPr lang="es-ES"/>
        </a:p>
      </dgm:t>
    </dgm:pt>
    <dgm:pt modelId="{6B8FA666-6A43-45B9-947D-5FD7073AC1A2}" type="sibTrans" cxnId="{20D95C67-B775-41CB-8641-FD88C26EB79D}">
      <dgm:prSet/>
      <dgm:spPr/>
      <dgm:t>
        <a:bodyPr/>
        <a:lstStyle/>
        <a:p>
          <a:endParaRPr lang="es-ES"/>
        </a:p>
      </dgm:t>
    </dgm:pt>
    <dgm:pt modelId="{E33F6FFA-8F10-4220-90BA-D87DD5B3F80F}">
      <dgm:prSet phldrT="[Texto]" custT="1"/>
      <dgm:spPr/>
      <dgm:t>
        <a:bodyPr/>
        <a:lstStyle/>
        <a:p>
          <a:r>
            <a:rPr lang="es-ES" sz="1600" b="0" dirty="0">
              <a:latin typeface="Arial" panose="020B0604020202020204" pitchFamily="34" charset="0"/>
              <a:cs typeface="Arial" panose="020B0604020202020204" pitchFamily="34" charset="0"/>
            </a:rPr>
            <a:t>Debe incluir un nuevo calendario de actividades</a:t>
          </a:r>
        </a:p>
      </dgm:t>
    </dgm:pt>
    <dgm:pt modelId="{D6871361-DE76-497C-9376-041DED5817BB}" type="parTrans" cxnId="{375166F8-CA58-42D3-B395-728E0A306D68}">
      <dgm:prSet/>
      <dgm:spPr/>
      <dgm:t>
        <a:bodyPr/>
        <a:lstStyle/>
        <a:p>
          <a:endParaRPr lang="es-ES"/>
        </a:p>
      </dgm:t>
    </dgm:pt>
    <dgm:pt modelId="{0E53E292-A7BF-4A96-8639-0C98D3D1039C}" type="sibTrans" cxnId="{375166F8-CA58-42D3-B395-728E0A306D68}">
      <dgm:prSet/>
      <dgm:spPr/>
      <dgm:t>
        <a:bodyPr/>
        <a:lstStyle/>
        <a:p>
          <a:endParaRPr lang="es-ES"/>
        </a:p>
      </dgm:t>
    </dgm:pt>
    <dgm:pt modelId="{DEC74C08-BB96-42F7-BA35-E21BE1E3B334}" type="pres">
      <dgm:prSet presAssocID="{D117441F-9977-48E7-B233-66467A0376FC}" presName="diagram" presStyleCnt="0">
        <dgm:presLayoutVars>
          <dgm:dir/>
          <dgm:resizeHandles val="exact"/>
        </dgm:presLayoutVars>
      </dgm:prSet>
      <dgm:spPr/>
    </dgm:pt>
    <dgm:pt modelId="{A3F74A83-933B-4F74-A9A7-A9C5A676A052}" type="pres">
      <dgm:prSet presAssocID="{79355EAD-251E-4144-8DE2-FC9BFF1FE1D1}" presName="node" presStyleLbl="node1" presStyleIdx="0" presStyleCnt="4">
        <dgm:presLayoutVars>
          <dgm:bulletEnabled val="1"/>
        </dgm:presLayoutVars>
      </dgm:prSet>
      <dgm:spPr/>
    </dgm:pt>
    <dgm:pt modelId="{CFD478F6-10DC-4C5B-89B0-99A820E802F2}" type="pres">
      <dgm:prSet presAssocID="{53265863-F00A-4C85-B956-4C543E233B90}" presName="sibTrans" presStyleCnt="0"/>
      <dgm:spPr/>
    </dgm:pt>
    <dgm:pt modelId="{EA9C41A3-03D2-498E-98B1-3F86AECDE193}" type="pres">
      <dgm:prSet presAssocID="{C7AF8E5E-E00E-464E-AFCC-31C6BDFA6DA2}" presName="node" presStyleLbl="node1" presStyleIdx="1" presStyleCnt="4">
        <dgm:presLayoutVars>
          <dgm:bulletEnabled val="1"/>
        </dgm:presLayoutVars>
      </dgm:prSet>
      <dgm:spPr/>
    </dgm:pt>
    <dgm:pt modelId="{0AA2A72E-DC55-4ADC-8183-AC0CBDFBFEB4}" type="pres">
      <dgm:prSet presAssocID="{F45C322C-4543-49D2-872C-EBD1413C0C59}" presName="sibTrans" presStyleCnt="0"/>
      <dgm:spPr/>
    </dgm:pt>
    <dgm:pt modelId="{7542885B-DBB8-495F-A735-DA76EA113353}" type="pres">
      <dgm:prSet presAssocID="{2DF99DB2-72D8-4412-A92F-338969C40FF8}" presName="node" presStyleLbl="node1" presStyleIdx="2" presStyleCnt="4" custScaleX="154236">
        <dgm:presLayoutVars>
          <dgm:bulletEnabled val="1"/>
        </dgm:presLayoutVars>
      </dgm:prSet>
      <dgm:spPr/>
    </dgm:pt>
    <dgm:pt modelId="{3B2CD638-609B-467A-96FD-C8EF428B5E3A}" type="pres">
      <dgm:prSet presAssocID="{A23BEA59-51DF-486F-A521-F99E587BD1D8}" presName="sibTrans" presStyleCnt="0"/>
      <dgm:spPr/>
    </dgm:pt>
    <dgm:pt modelId="{F88A2C85-09F1-4925-A0CC-A55815800D94}" type="pres">
      <dgm:prSet presAssocID="{08150337-8D07-48A5-B476-675909A9CB29}" presName="node" presStyleLbl="node1" presStyleIdx="3" presStyleCnt="4">
        <dgm:presLayoutVars>
          <dgm:bulletEnabled val="1"/>
        </dgm:presLayoutVars>
      </dgm:prSet>
      <dgm:spPr/>
    </dgm:pt>
  </dgm:ptLst>
  <dgm:cxnLst>
    <dgm:cxn modelId="{E396D80C-4BD0-4828-8151-97C174FF35F9}" type="presOf" srcId="{AFFC5CE1-BB64-4932-A9FE-2A0111B3CCC5}" destId="{7542885B-DBB8-495F-A735-DA76EA113353}" srcOrd="0" destOrd="3" presId="urn:microsoft.com/office/officeart/2005/8/layout/default"/>
    <dgm:cxn modelId="{5DC08A12-4E37-4AA0-8F04-CF29B89591C9}" srcId="{2DF99DB2-72D8-4412-A92F-338969C40FF8}" destId="{AFFC5CE1-BB64-4932-A9FE-2A0111B3CCC5}" srcOrd="2" destOrd="0" parTransId="{DC4D323A-2945-46FC-86D7-ACDAFE71FA7B}" sibTransId="{172C8A34-189A-470C-8701-F8C9552CBAC0}"/>
    <dgm:cxn modelId="{DCA7D014-0D90-41A2-B1A1-73DF8789A194}" type="presOf" srcId="{D117441F-9977-48E7-B233-66467A0376FC}" destId="{DEC74C08-BB96-42F7-BA35-E21BE1E3B334}" srcOrd="0" destOrd="0" presId="urn:microsoft.com/office/officeart/2005/8/layout/default"/>
    <dgm:cxn modelId="{7CE29419-F562-4ECE-B450-3D7E6FEBB765}" type="presOf" srcId="{79355EAD-251E-4144-8DE2-FC9BFF1FE1D1}" destId="{A3F74A83-933B-4F74-A9A7-A9C5A676A052}" srcOrd="0" destOrd="0" presId="urn:microsoft.com/office/officeart/2005/8/layout/default"/>
    <dgm:cxn modelId="{F6E6851A-7A1E-4818-978C-386FDB1463BA}" type="presOf" srcId="{9D54D323-0225-42D8-80BF-CDF6A9AF0D26}" destId="{A3F74A83-933B-4F74-A9A7-A9C5A676A052}" srcOrd="0" destOrd="2" presId="urn:microsoft.com/office/officeart/2005/8/layout/default"/>
    <dgm:cxn modelId="{7A375123-0E72-4E78-B1D9-6F65AE32FDDB}" type="presOf" srcId="{6AD369BA-9FF4-482F-A036-C0D7C07A550D}" destId="{A3F74A83-933B-4F74-A9A7-A9C5A676A052}" srcOrd="0" destOrd="4" presId="urn:microsoft.com/office/officeart/2005/8/layout/default"/>
    <dgm:cxn modelId="{CC684F25-B4E1-4CF4-846C-3BBE8715DBCE}" srcId="{D117441F-9977-48E7-B233-66467A0376FC}" destId="{08150337-8D07-48A5-B476-675909A9CB29}" srcOrd="3" destOrd="0" parTransId="{073C7111-813F-4A41-A1B3-4D5B88DF1C32}" sibTransId="{5C31BE2C-B9E8-47B3-83CE-314FA3CA9844}"/>
    <dgm:cxn modelId="{E5D81127-58CC-4557-B7E3-2EB0D743E2AD}" type="presOf" srcId="{9EC60B65-398E-4670-A0C9-72C461DE0734}" destId="{7542885B-DBB8-495F-A735-DA76EA113353}" srcOrd="0" destOrd="1" presId="urn:microsoft.com/office/officeart/2005/8/layout/default"/>
    <dgm:cxn modelId="{C3E0DC2C-52BD-4382-AA77-E737271CD029}" srcId="{08150337-8D07-48A5-B476-675909A9CB29}" destId="{746022B0-17C5-4743-B3C3-7ECD9CD48BF9}" srcOrd="0" destOrd="0" parTransId="{51F19A66-F7D0-44F6-BCD7-F615CE78A026}" sibTransId="{B0891F9E-73CF-4984-ABF8-801A5DF7D65F}"/>
    <dgm:cxn modelId="{D6FC9B34-7A45-4CF5-A76B-76B7B9CF31A4}" srcId="{D117441F-9977-48E7-B233-66467A0376FC}" destId="{2DF99DB2-72D8-4412-A92F-338969C40FF8}" srcOrd="2" destOrd="0" parTransId="{DD55E9AE-7549-447D-B51D-43FB78B7CDF1}" sibTransId="{A23BEA59-51DF-486F-A521-F99E587BD1D8}"/>
    <dgm:cxn modelId="{E7AAE037-03DA-46D8-A16F-C9D993C57606}" type="presOf" srcId="{B8C83F5D-757F-4DEA-A249-6B1C190B23DC}" destId="{A3F74A83-933B-4F74-A9A7-A9C5A676A052}" srcOrd="0" destOrd="3" presId="urn:microsoft.com/office/officeart/2005/8/layout/default"/>
    <dgm:cxn modelId="{F049763C-FBA0-43CD-859B-8959DCE0065C}" srcId="{D117441F-9977-48E7-B233-66467A0376FC}" destId="{79355EAD-251E-4144-8DE2-FC9BFF1FE1D1}" srcOrd="0" destOrd="0" parTransId="{C849388D-D7E6-4178-A975-4AD2E86B0317}" sibTransId="{53265863-F00A-4C85-B956-4C543E233B90}"/>
    <dgm:cxn modelId="{DFA8DC3F-D5D3-4334-B533-76542386B3D3}" type="presOf" srcId="{653BD056-C988-4F6E-A2A0-E5E2403CDB60}" destId="{A3F74A83-933B-4F74-A9A7-A9C5A676A052}" srcOrd="0" destOrd="1" presId="urn:microsoft.com/office/officeart/2005/8/layout/default"/>
    <dgm:cxn modelId="{24B82F5C-01EC-4201-BAE0-A73F5B20A1B3}" srcId="{653BD056-C988-4F6E-A2A0-E5E2403CDB60}" destId="{9D54D323-0225-42D8-80BF-CDF6A9AF0D26}" srcOrd="0" destOrd="0" parTransId="{5F77554C-7240-43F3-8735-87CC457AE0EF}" sibTransId="{216EF5DF-AEB9-48E6-8D52-173971866C33}"/>
    <dgm:cxn modelId="{62324B61-DB7E-4FDD-B6ED-FC4552AECD04}" srcId="{2DF99DB2-72D8-4412-A92F-338969C40FF8}" destId="{9EC60B65-398E-4670-A0C9-72C461DE0734}" srcOrd="0" destOrd="0" parTransId="{82E671AF-C1F8-4359-A85A-9E99B4173175}" sibTransId="{BA604B69-E8B1-48E2-A6CC-521DCEB84D98}"/>
    <dgm:cxn modelId="{CD47D462-3988-4887-9373-5F0492ECC069}" type="presOf" srcId="{5780C99C-437B-4599-A2C0-81231F958634}" destId="{F88A2C85-09F1-4925-A0CC-A55815800D94}" srcOrd="0" destOrd="2" presId="urn:microsoft.com/office/officeart/2005/8/layout/default"/>
    <dgm:cxn modelId="{B4C1CD43-9D5C-4A1C-84A9-A20966322642}" type="presOf" srcId="{E33F6FFA-8F10-4220-90BA-D87DD5B3F80F}" destId="{F88A2C85-09F1-4925-A0CC-A55815800D94}" srcOrd="0" destOrd="3" presId="urn:microsoft.com/office/officeart/2005/8/layout/default"/>
    <dgm:cxn modelId="{6DA0BD64-CA07-4B7A-9E1D-8953A4545313}" type="presOf" srcId="{746022B0-17C5-4743-B3C3-7ECD9CD48BF9}" destId="{F88A2C85-09F1-4925-A0CC-A55815800D94}" srcOrd="0" destOrd="1" presId="urn:microsoft.com/office/officeart/2005/8/layout/default"/>
    <dgm:cxn modelId="{20D95C67-B775-41CB-8641-FD88C26EB79D}" srcId="{08150337-8D07-48A5-B476-675909A9CB29}" destId="{5780C99C-437B-4599-A2C0-81231F958634}" srcOrd="1" destOrd="0" parTransId="{55FBF410-3BDF-4246-AB58-4A043DCA262B}" sibTransId="{6B8FA666-6A43-45B9-947D-5FD7073AC1A2}"/>
    <dgm:cxn modelId="{0A18D26E-3E46-4A5F-8A76-EE3666E3563C}" type="presOf" srcId="{50789930-E2D5-4FC6-9467-6A235F269885}" destId="{EA9C41A3-03D2-498E-98B1-3F86AECDE193}" srcOrd="0" destOrd="2" presId="urn:microsoft.com/office/officeart/2005/8/layout/default"/>
    <dgm:cxn modelId="{68691971-1748-4BF4-810C-30EA194B1CD0}" type="presOf" srcId="{08150337-8D07-48A5-B476-675909A9CB29}" destId="{F88A2C85-09F1-4925-A0CC-A55815800D94}" srcOrd="0" destOrd="0" presId="urn:microsoft.com/office/officeart/2005/8/layout/default"/>
    <dgm:cxn modelId="{487FAB59-EDBC-4C98-8F01-F583F83B3FF4}" srcId="{2DF99DB2-72D8-4412-A92F-338969C40FF8}" destId="{F3C3BA0B-60E0-45C3-A13D-BA26803C4482}" srcOrd="1" destOrd="0" parTransId="{B388A1B5-2354-4986-93BB-54079F83732D}" sibTransId="{B481133E-8791-43F5-A2F1-E9B913632C20}"/>
    <dgm:cxn modelId="{A4E22B5A-DC3A-447F-95CB-E60035DB876E}" type="presOf" srcId="{C7AF8E5E-E00E-464E-AFCC-31C6BDFA6DA2}" destId="{EA9C41A3-03D2-498E-98B1-3F86AECDE193}" srcOrd="0" destOrd="0" presId="urn:microsoft.com/office/officeart/2005/8/layout/default"/>
    <dgm:cxn modelId="{4A41C27E-BA1B-4296-97A5-9B43255AFF31}" srcId="{79355EAD-251E-4144-8DE2-FC9BFF1FE1D1}" destId="{888B0B05-937A-4B80-811C-F7A6BEDF95B0}" srcOrd="1" destOrd="0" parTransId="{BFA5B648-4A9B-4415-8865-7E174781BEDB}" sibTransId="{586ED3E3-9948-4696-9A1A-9BE402B72360}"/>
    <dgm:cxn modelId="{2679ED7E-AD83-4B7D-B20C-94D262995695}" srcId="{79355EAD-251E-4144-8DE2-FC9BFF1FE1D1}" destId="{653BD056-C988-4F6E-A2A0-E5E2403CDB60}" srcOrd="0" destOrd="0" parTransId="{4D89BCD7-0346-465F-8C86-643FDFEE44F2}" sibTransId="{F3329E6F-84FE-490D-A0BB-44C3FADA87EB}"/>
    <dgm:cxn modelId="{B1DA78A1-980C-4DB7-BBCD-CCAC5107271B}" srcId="{653BD056-C988-4F6E-A2A0-E5E2403CDB60}" destId="{6AD369BA-9FF4-482F-A036-C0D7C07A550D}" srcOrd="2" destOrd="0" parTransId="{76DA3097-AB84-4F7E-8C26-66C4AEB234CD}" sibTransId="{7ACE28A6-403E-4601-A5BE-DFF4EB697D65}"/>
    <dgm:cxn modelId="{5AF398A6-80C7-443A-A1BB-62FB2D951D85}" srcId="{C7AF8E5E-E00E-464E-AFCC-31C6BDFA6DA2}" destId="{AC98C802-8991-42DB-95EE-09816328AB7D}" srcOrd="2" destOrd="0" parTransId="{4F03105D-4A7A-43A4-BF2A-4AF987275BBF}" sibTransId="{9E709D37-3FF5-47FC-A500-AF3DAC383089}"/>
    <dgm:cxn modelId="{9438CBA6-1AD4-4867-82F4-65FE3DDE97BA}" type="presOf" srcId="{AC98C802-8991-42DB-95EE-09816328AB7D}" destId="{EA9C41A3-03D2-498E-98B1-3F86AECDE193}" srcOrd="0" destOrd="3" presId="urn:microsoft.com/office/officeart/2005/8/layout/default"/>
    <dgm:cxn modelId="{C0CE8ABE-4446-4A34-A17D-74CB0D80615C}" type="presOf" srcId="{F3C3BA0B-60E0-45C3-A13D-BA26803C4482}" destId="{7542885B-DBB8-495F-A735-DA76EA113353}" srcOrd="0" destOrd="2" presId="urn:microsoft.com/office/officeart/2005/8/layout/default"/>
    <dgm:cxn modelId="{CE3267C2-E639-48A8-A6F0-92912640F270}" srcId="{D117441F-9977-48E7-B233-66467A0376FC}" destId="{C7AF8E5E-E00E-464E-AFCC-31C6BDFA6DA2}" srcOrd="1" destOrd="0" parTransId="{7FD10CCE-5929-4565-9008-B86482DA5DCB}" sibTransId="{F45C322C-4543-49D2-872C-EBD1413C0C59}"/>
    <dgm:cxn modelId="{2F6057CB-832C-4D78-9366-B1446BF9CF2B}" type="presOf" srcId="{2DF99DB2-72D8-4412-A92F-338969C40FF8}" destId="{7542885B-DBB8-495F-A735-DA76EA113353}" srcOrd="0" destOrd="0" presId="urn:microsoft.com/office/officeart/2005/8/layout/default"/>
    <dgm:cxn modelId="{3EB68BCD-E0F8-4274-86F4-2D7CDACAF5CF}" type="presOf" srcId="{F26DD12E-2A38-4B30-90EE-DB227D2672F4}" destId="{EA9C41A3-03D2-498E-98B1-3F86AECDE193}" srcOrd="0" destOrd="1" presId="urn:microsoft.com/office/officeart/2005/8/layout/default"/>
    <dgm:cxn modelId="{3435A7D7-8E03-476E-8F55-A5C9DF7F64CA}" srcId="{C7AF8E5E-E00E-464E-AFCC-31C6BDFA6DA2}" destId="{50789930-E2D5-4FC6-9467-6A235F269885}" srcOrd="1" destOrd="0" parTransId="{66704AC4-B636-4D98-A4A8-798B530CA3BF}" sibTransId="{3E5AA0BD-072F-4B04-9B38-021B3B73005A}"/>
    <dgm:cxn modelId="{FFB625F0-A759-4C15-871D-57F04A72DBD7}" srcId="{C7AF8E5E-E00E-464E-AFCC-31C6BDFA6DA2}" destId="{F26DD12E-2A38-4B30-90EE-DB227D2672F4}" srcOrd="0" destOrd="0" parTransId="{45AA3B65-4219-492A-B082-488CAB284B03}" sibTransId="{5A1D3F8C-443E-4273-9644-8231A14D9A01}"/>
    <dgm:cxn modelId="{8BE2FBF5-05E6-41E8-ABA1-92616C0476CA}" type="presOf" srcId="{888B0B05-937A-4B80-811C-F7A6BEDF95B0}" destId="{A3F74A83-933B-4F74-A9A7-A9C5A676A052}" srcOrd="0" destOrd="5" presId="urn:microsoft.com/office/officeart/2005/8/layout/default"/>
    <dgm:cxn modelId="{375166F8-CA58-42D3-B395-728E0A306D68}" srcId="{08150337-8D07-48A5-B476-675909A9CB29}" destId="{E33F6FFA-8F10-4220-90BA-D87DD5B3F80F}" srcOrd="2" destOrd="0" parTransId="{D6871361-DE76-497C-9376-041DED5817BB}" sibTransId="{0E53E292-A7BF-4A96-8639-0C98D3D1039C}"/>
    <dgm:cxn modelId="{1C2B3BFA-C604-4C8C-BF7B-074B5E2ABCCF}" srcId="{653BD056-C988-4F6E-A2A0-E5E2403CDB60}" destId="{B8C83F5D-757F-4DEA-A249-6B1C190B23DC}" srcOrd="1" destOrd="0" parTransId="{9601A917-370E-4186-B802-E321A6A77B43}" sibTransId="{7DD60675-C467-4F53-B96D-F53F4FB21877}"/>
    <dgm:cxn modelId="{F35C6151-3EFA-45D1-B865-85D7DD56284A}" type="presParOf" srcId="{DEC74C08-BB96-42F7-BA35-E21BE1E3B334}" destId="{A3F74A83-933B-4F74-A9A7-A9C5A676A052}" srcOrd="0" destOrd="0" presId="urn:microsoft.com/office/officeart/2005/8/layout/default"/>
    <dgm:cxn modelId="{44187304-1B0A-4D59-A64A-741F64B5E198}" type="presParOf" srcId="{DEC74C08-BB96-42F7-BA35-E21BE1E3B334}" destId="{CFD478F6-10DC-4C5B-89B0-99A820E802F2}" srcOrd="1" destOrd="0" presId="urn:microsoft.com/office/officeart/2005/8/layout/default"/>
    <dgm:cxn modelId="{5014AE58-D962-495E-A7B5-3C3D8C8EBE87}" type="presParOf" srcId="{DEC74C08-BB96-42F7-BA35-E21BE1E3B334}" destId="{EA9C41A3-03D2-498E-98B1-3F86AECDE193}" srcOrd="2" destOrd="0" presId="urn:microsoft.com/office/officeart/2005/8/layout/default"/>
    <dgm:cxn modelId="{FCB7FFD8-2CD4-4B98-90B5-C85E55190E67}" type="presParOf" srcId="{DEC74C08-BB96-42F7-BA35-E21BE1E3B334}" destId="{0AA2A72E-DC55-4ADC-8183-AC0CBDFBFEB4}" srcOrd="3" destOrd="0" presId="urn:microsoft.com/office/officeart/2005/8/layout/default"/>
    <dgm:cxn modelId="{74659980-3A8B-4A96-9CD1-9A41D6D6BD97}" type="presParOf" srcId="{DEC74C08-BB96-42F7-BA35-E21BE1E3B334}" destId="{7542885B-DBB8-495F-A735-DA76EA113353}" srcOrd="4" destOrd="0" presId="urn:microsoft.com/office/officeart/2005/8/layout/default"/>
    <dgm:cxn modelId="{ACA43B09-FAC7-403C-BEB6-96343C35F5E1}" type="presParOf" srcId="{DEC74C08-BB96-42F7-BA35-E21BE1E3B334}" destId="{3B2CD638-609B-467A-96FD-C8EF428B5E3A}" srcOrd="5" destOrd="0" presId="urn:microsoft.com/office/officeart/2005/8/layout/default"/>
    <dgm:cxn modelId="{08962A54-DCB1-4C13-A9A8-B501B7175166}" type="presParOf" srcId="{DEC74C08-BB96-42F7-BA35-E21BE1E3B334}" destId="{F88A2C85-09F1-4925-A0CC-A55815800D9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FCEF05-BDCC-4382-A76B-7BA755BC880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FA8804A-1B12-49AD-B16E-750B51F3A88D}">
      <dgm:prSet/>
      <dgm:spPr/>
      <dgm:t>
        <a:bodyPr/>
        <a:lstStyle/>
        <a:p>
          <a:pPr algn="just"/>
          <a:r>
            <a:rPr lang="es-ES" noProof="0" dirty="0">
              <a:latin typeface="Arial" panose="020B0604020202020204" pitchFamily="34" charset="0"/>
              <a:cs typeface="Arial" panose="020B0604020202020204" pitchFamily="34" charset="0"/>
            </a:rPr>
            <a:t>Podrán ser subvencionables en esta partida el alquiler de bienes inmuebles destinados a la ejecución del proyecto, siempre que no sea la sede de la entidad beneficiara. No será subvencionable en esta partida el alquiler de bienes inmuebles que fueran utilizados de forma habitual por la entidad beneficiaria antes de la concesión de la subvención. </a:t>
          </a:r>
        </a:p>
      </dgm:t>
    </dgm:pt>
    <dgm:pt modelId="{A0A9C0E0-4586-45C7-BB7F-055F4040332C}" type="parTrans" cxnId="{A5098D10-C4EC-4BFF-BD8E-4C3CFBA7CAC2}">
      <dgm:prSet/>
      <dgm:spPr/>
      <dgm:t>
        <a:bodyPr/>
        <a:lstStyle/>
        <a:p>
          <a:endParaRPr lang="en-US"/>
        </a:p>
      </dgm:t>
    </dgm:pt>
    <dgm:pt modelId="{6E64C2D3-D2FD-45B5-8A41-1788BBDA67A0}" type="sibTrans" cxnId="{A5098D10-C4EC-4BFF-BD8E-4C3CFBA7CAC2}">
      <dgm:prSet/>
      <dgm:spPr/>
      <dgm:t>
        <a:bodyPr/>
        <a:lstStyle/>
        <a:p>
          <a:endParaRPr lang="en-US"/>
        </a:p>
      </dgm:t>
    </dgm:pt>
    <dgm:pt modelId="{F26F7CB4-F6EE-4A00-9FCC-5C0381D74560}">
      <dgm:prSet/>
      <dgm:spPr/>
      <dgm:t>
        <a:bodyPr/>
        <a:lstStyle/>
        <a:p>
          <a:pPr algn="just"/>
          <a:r>
            <a:rPr lang="es-ES" noProof="0" dirty="0">
              <a:latin typeface="Arial" panose="020B0604020202020204" pitchFamily="34" charset="0"/>
              <a:cs typeface="Arial" panose="020B0604020202020204" pitchFamily="34" charset="0"/>
            </a:rPr>
            <a:t>En caso de querer incorporar el alquiler de bienes inmuebles de uso habitual de la entidad o de su sede, deberán incorporarse en el concepto Gastos de Funcionamiento Ordinario, mediante un porcentaje de imputación por su uso para el proyecto subvencionado. </a:t>
          </a:r>
        </a:p>
      </dgm:t>
    </dgm:pt>
    <dgm:pt modelId="{CF4669D3-9638-4A99-9D5C-AF81EB169161}" type="parTrans" cxnId="{F0A889D3-7BC9-4C57-8921-738CA9D212DA}">
      <dgm:prSet/>
      <dgm:spPr/>
      <dgm:t>
        <a:bodyPr/>
        <a:lstStyle/>
        <a:p>
          <a:endParaRPr lang="en-US"/>
        </a:p>
      </dgm:t>
    </dgm:pt>
    <dgm:pt modelId="{FA8B53EA-EB08-41AB-8D92-B94844B3E7E4}" type="sibTrans" cxnId="{F0A889D3-7BC9-4C57-8921-738CA9D212DA}">
      <dgm:prSet/>
      <dgm:spPr/>
      <dgm:t>
        <a:bodyPr/>
        <a:lstStyle/>
        <a:p>
          <a:endParaRPr lang="en-US"/>
        </a:p>
      </dgm:t>
    </dgm:pt>
    <dgm:pt modelId="{441537BA-9CFE-4F41-9D21-24954822F403}" type="pres">
      <dgm:prSet presAssocID="{24FCEF05-BDCC-4382-A76B-7BA755BC8809}" presName="hierChild1" presStyleCnt="0">
        <dgm:presLayoutVars>
          <dgm:chPref val="1"/>
          <dgm:dir/>
          <dgm:animOne val="branch"/>
          <dgm:animLvl val="lvl"/>
          <dgm:resizeHandles/>
        </dgm:presLayoutVars>
      </dgm:prSet>
      <dgm:spPr/>
    </dgm:pt>
    <dgm:pt modelId="{69786C9F-E275-40B6-85AB-B863FCEB0E6C}" type="pres">
      <dgm:prSet presAssocID="{FFA8804A-1B12-49AD-B16E-750B51F3A88D}" presName="hierRoot1" presStyleCnt="0"/>
      <dgm:spPr/>
    </dgm:pt>
    <dgm:pt modelId="{DAE0C34F-2F62-4895-ACF7-122F2BB48507}" type="pres">
      <dgm:prSet presAssocID="{FFA8804A-1B12-49AD-B16E-750B51F3A88D}" presName="composite" presStyleCnt="0"/>
      <dgm:spPr/>
    </dgm:pt>
    <dgm:pt modelId="{D7EF7DEF-822D-46BA-B12C-1F7F55814D16}" type="pres">
      <dgm:prSet presAssocID="{FFA8804A-1B12-49AD-B16E-750B51F3A88D}" presName="background" presStyleLbl="node0" presStyleIdx="0" presStyleCnt="2"/>
      <dgm:spPr/>
    </dgm:pt>
    <dgm:pt modelId="{1A7B334B-830E-47DB-B19E-B951DA245AC7}" type="pres">
      <dgm:prSet presAssocID="{FFA8804A-1B12-49AD-B16E-750B51F3A88D}" presName="text" presStyleLbl="fgAcc0" presStyleIdx="0" presStyleCnt="2">
        <dgm:presLayoutVars>
          <dgm:chPref val="3"/>
        </dgm:presLayoutVars>
      </dgm:prSet>
      <dgm:spPr/>
    </dgm:pt>
    <dgm:pt modelId="{9B0BD4E4-7EE9-4BA7-BA84-0727EC088A4C}" type="pres">
      <dgm:prSet presAssocID="{FFA8804A-1B12-49AD-B16E-750B51F3A88D}" presName="hierChild2" presStyleCnt="0"/>
      <dgm:spPr/>
    </dgm:pt>
    <dgm:pt modelId="{04B7FB41-DBB0-4795-9EDE-867B92443E08}" type="pres">
      <dgm:prSet presAssocID="{F26F7CB4-F6EE-4A00-9FCC-5C0381D74560}" presName="hierRoot1" presStyleCnt="0"/>
      <dgm:spPr/>
    </dgm:pt>
    <dgm:pt modelId="{2CC1A0DF-2B7D-4D59-AA5D-C1CFFE8B7156}" type="pres">
      <dgm:prSet presAssocID="{F26F7CB4-F6EE-4A00-9FCC-5C0381D74560}" presName="composite" presStyleCnt="0"/>
      <dgm:spPr/>
    </dgm:pt>
    <dgm:pt modelId="{BFCF9777-2632-4BA3-8C81-E86672E92B10}" type="pres">
      <dgm:prSet presAssocID="{F26F7CB4-F6EE-4A00-9FCC-5C0381D74560}" presName="background" presStyleLbl="node0" presStyleIdx="1" presStyleCnt="2"/>
      <dgm:spPr/>
    </dgm:pt>
    <dgm:pt modelId="{3C92B46C-4B28-4D2E-9DE8-A8B0C55DC5EB}" type="pres">
      <dgm:prSet presAssocID="{F26F7CB4-F6EE-4A00-9FCC-5C0381D74560}" presName="text" presStyleLbl="fgAcc0" presStyleIdx="1" presStyleCnt="2">
        <dgm:presLayoutVars>
          <dgm:chPref val="3"/>
        </dgm:presLayoutVars>
      </dgm:prSet>
      <dgm:spPr/>
    </dgm:pt>
    <dgm:pt modelId="{5099C7EF-524E-4FFC-8856-3DBB588916D5}" type="pres">
      <dgm:prSet presAssocID="{F26F7CB4-F6EE-4A00-9FCC-5C0381D74560}" presName="hierChild2" presStyleCnt="0"/>
      <dgm:spPr/>
    </dgm:pt>
  </dgm:ptLst>
  <dgm:cxnLst>
    <dgm:cxn modelId="{A5098D10-C4EC-4BFF-BD8E-4C3CFBA7CAC2}" srcId="{24FCEF05-BDCC-4382-A76B-7BA755BC8809}" destId="{FFA8804A-1B12-49AD-B16E-750B51F3A88D}" srcOrd="0" destOrd="0" parTransId="{A0A9C0E0-4586-45C7-BB7F-055F4040332C}" sibTransId="{6E64C2D3-D2FD-45B5-8A41-1788BBDA67A0}"/>
    <dgm:cxn modelId="{A1C5F14E-257E-4259-98B5-8DE00E4D4EE2}" type="presOf" srcId="{24FCEF05-BDCC-4382-A76B-7BA755BC8809}" destId="{441537BA-9CFE-4F41-9D21-24954822F403}" srcOrd="0" destOrd="0" presId="urn:microsoft.com/office/officeart/2005/8/layout/hierarchy1"/>
    <dgm:cxn modelId="{A892F651-BCE4-463D-B2B5-F1CA802F6021}" type="presOf" srcId="{F26F7CB4-F6EE-4A00-9FCC-5C0381D74560}" destId="{3C92B46C-4B28-4D2E-9DE8-A8B0C55DC5EB}" srcOrd="0" destOrd="0" presId="urn:microsoft.com/office/officeart/2005/8/layout/hierarchy1"/>
    <dgm:cxn modelId="{F3696392-B4AC-45C1-A9D1-B0D54DAB9F8B}" type="presOf" srcId="{FFA8804A-1B12-49AD-B16E-750B51F3A88D}" destId="{1A7B334B-830E-47DB-B19E-B951DA245AC7}" srcOrd="0" destOrd="0" presId="urn:microsoft.com/office/officeart/2005/8/layout/hierarchy1"/>
    <dgm:cxn modelId="{F0A889D3-7BC9-4C57-8921-738CA9D212DA}" srcId="{24FCEF05-BDCC-4382-A76B-7BA755BC8809}" destId="{F26F7CB4-F6EE-4A00-9FCC-5C0381D74560}" srcOrd="1" destOrd="0" parTransId="{CF4669D3-9638-4A99-9D5C-AF81EB169161}" sibTransId="{FA8B53EA-EB08-41AB-8D92-B94844B3E7E4}"/>
    <dgm:cxn modelId="{3EDE478A-CE94-4AAF-A894-292FFD8517DD}" type="presParOf" srcId="{441537BA-9CFE-4F41-9D21-24954822F403}" destId="{69786C9F-E275-40B6-85AB-B863FCEB0E6C}" srcOrd="0" destOrd="0" presId="urn:microsoft.com/office/officeart/2005/8/layout/hierarchy1"/>
    <dgm:cxn modelId="{7200C2DA-F61F-469A-BD41-78D31681F3C8}" type="presParOf" srcId="{69786C9F-E275-40B6-85AB-B863FCEB0E6C}" destId="{DAE0C34F-2F62-4895-ACF7-122F2BB48507}" srcOrd="0" destOrd="0" presId="urn:microsoft.com/office/officeart/2005/8/layout/hierarchy1"/>
    <dgm:cxn modelId="{AF683B9B-4E4E-43F1-AE52-D2FB118BB160}" type="presParOf" srcId="{DAE0C34F-2F62-4895-ACF7-122F2BB48507}" destId="{D7EF7DEF-822D-46BA-B12C-1F7F55814D16}" srcOrd="0" destOrd="0" presId="urn:microsoft.com/office/officeart/2005/8/layout/hierarchy1"/>
    <dgm:cxn modelId="{6863AA2D-45B8-4562-AAA0-4577D6943D2A}" type="presParOf" srcId="{DAE0C34F-2F62-4895-ACF7-122F2BB48507}" destId="{1A7B334B-830E-47DB-B19E-B951DA245AC7}" srcOrd="1" destOrd="0" presId="urn:microsoft.com/office/officeart/2005/8/layout/hierarchy1"/>
    <dgm:cxn modelId="{14E679C7-7F22-49AA-9EBB-2D5D4BDAAAE8}" type="presParOf" srcId="{69786C9F-E275-40B6-85AB-B863FCEB0E6C}" destId="{9B0BD4E4-7EE9-4BA7-BA84-0727EC088A4C}" srcOrd="1" destOrd="0" presId="urn:microsoft.com/office/officeart/2005/8/layout/hierarchy1"/>
    <dgm:cxn modelId="{CD9D7D33-4BE8-4069-A78B-648BCCCA1878}" type="presParOf" srcId="{441537BA-9CFE-4F41-9D21-24954822F403}" destId="{04B7FB41-DBB0-4795-9EDE-867B92443E08}" srcOrd="1" destOrd="0" presId="urn:microsoft.com/office/officeart/2005/8/layout/hierarchy1"/>
    <dgm:cxn modelId="{A07BA669-0DCB-47D1-83D6-316FC8BFC8D7}" type="presParOf" srcId="{04B7FB41-DBB0-4795-9EDE-867B92443E08}" destId="{2CC1A0DF-2B7D-4D59-AA5D-C1CFFE8B7156}" srcOrd="0" destOrd="0" presId="urn:microsoft.com/office/officeart/2005/8/layout/hierarchy1"/>
    <dgm:cxn modelId="{B064A0A3-BACC-459D-919F-0BF92E5C623D}" type="presParOf" srcId="{2CC1A0DF-2B7D-4D59-AA5D-C1CFFE8B7156}" destId="{BFCF9777-2632-4BA3-8C81-E86672E92B10}" srcOrd="0" destOrd="0" presId="urn:microsoft.com/office/officeart/2005/8/layout/hierarchy1"/>
    <dgm:cxn modelId="{9436B5C8-ADF5-4CEC-8C4B-20EC7CC863A3}" type="presParOf" srcId="{2CC1A0DF-2B7D-4D59-AA5D-C1CFFE8B7156}" destId="{3C92B46C-4B28-4D2E-9DE8-A8B0C55DC5EB}" srcOrd="1" destOrd="0" presId="urn:microsoft.com/office/officeart/2005/8/layout/hierarchy1"/>
    <dgm:cxn modelId="{D7C2F9DE-AC66-45CB-B2CE-51F20A1244F0}" type="presParOf" srcId="{04B7FB41-DBB0-4795-9EDE-867B92443E08}" destId="{5099C7EF-524E-4FFC-8856-3DBB588916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FCEF05-BDCC-4382-A76B-7BA755BC880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FA8804A-1B12-49AD-B16E-750B51F3A88D}">
      <dgm:prSet custT="1"/>
      <dgm:spPr/>
      <dgm:t>
        <a:bodyPr/>
        <a:lstStyle/>
        <a:p>
          <a:pPr algn="just"/>
          <a:r>
            <a:rPr lang="es-ES" sz="1400" noProof="0" dirty="0">
              <a:latin typeface="Arial" panose="020B0604020202020204" pitchFamily="34" charset="0"/>
              <a:cs typeface="Arial" panose="020B0604020202020204" pitchFamily="34" charset="0"/>
            </a:rPr>
            <a:t>Únicamente se podrá imputar gastos de dietas y viajes del personal vinculado al proyecto subvencionado </a:t>
          </a:r>
          <a:r>
            <a:rPr lang="es-ES" sz="1400" b="1" noProof="0" dirty="0">
              <a:latin typeface="Arial" panose="020B0604020202020204" pitchFamily="34" charset="0"/>
              <a:cs typeface="Arial" panose="020B0604020202020204" pitchFamily="34" charset="0"/>
            </a:rPr>
            <a:t>identificado en el Anexo II</a:t>
          </a:r>
          <a:r>
            <a:rPr lang="es-ES" sz="1400" noProof="0" dirty="0">
              <a:latin typeface="Arial" panose="020B0604020202020204" pitchFamily="34" charset="0"/>
              <a:cs typeface="Arial" panose="020B0604020202020204" pitchFamily="34" charset="0"/>
            </a:rPr>
            <a:t>.</a:t>
          </a:r>
        </a:p>
        <a:p>
          <a:pPr algn="just"/>
          <a:r>
            <a:rPr lang="es-ES" sz="1400" noProof="0" dirty="0">
              <a:latin typeface="Arial" panose="020B0604020202020204" pitchFamily="34" charset="0"/>
              <a:cs typeface="Arial" panose="020B0604020202020204" pitchFamily="34" charset="0"/>
            </a:rPr>
            <a:t> Se podrá imputar los </a:t>
          </a:r>
          <a:r>
            <a:rPr lang="es-ES" sz="1400" b="1" noProof="0" dirty="0">
              <a:latin typeface="Arial" panose="020B0604020202020204" pitchFamily="34" charset="0"/>
              <a:cs typeface="Arial" panose="020B0604020202020204" pitchFamily="34" charset="0"/>
            </a:rPr>
            <a:t>gastos de desplazamientos, alojamiento y manutención </a:t>
          </a:r>
          <a:r>
            <a:rPr lang="es-ES" sz="1400" noProof="0" dirty="0">
              <a:latin typeface="Arial" panose="020B0604020202020204" pitchFamily="34" charset="0"/>
              <a:cs typeface="Arial" panose="020B0604020202020204" pitchFamily="34" charset="0"/>
            </a:rPr>
            <a:t>hasta el importe máximo correspondiente al Grupo 2 de dietas del Real Decreto 462/2002, de 24 de mayo, sobre indemnizaciones por razón del servicio. </a:t>
          </a:r>
        </a:p>
        <a:p>
          <a:pPr algn="just"/>
          <a:r>
            <a:rPr lang="es-ES" sz="1400" noProof="0" dirty="0">
              <a:latin typeface="Arial" panose="020B0604020202020204" pitchFamily="34" charset="0"/>
              <a:cs typeface="Arial" panose="020B0604020202020204" pitchFamily="34" charset="0"/>
            </a:rPr>
            <a:t>Serán subvencionables las dietas y gastos del </a:t>
          </a:r>
          <a:r>
            <a:rPr lang="es-ES" sz="1400" b="1" noProof="0" dirty="0">
              <a:latin typeface="Arial" panose="020B0604020202020204" pitchFamily="34" charset="0"/>
              <a:cs typeface="Arial" panose="020B0604020202020204" pitchFamily="34" charset="0"/>
            </a:rPr>
            <a:t>personal voluntario y colaborador esporádico</a:t>
          </a:r>
          <a:r>
            <a:rPr lang="es-ES" sz="1400" noProof="0" dirty="0">
              <a:latin typeface="Arial" panose="020B0604020202020204" pitchFamily="34" charset="0"/>
              <a:cs typeface="Arial" panose="020B0604020202020204" pitchFamily="34" charset="0"/>
            </a:rPr>
            <a:t>.</a:t>
          </a:r>
        </a:p>
      </dgm:t>
    </dgm:pt>
    <dgm:pt modelId="{A0A9C0E0-4586-45C7-BB7F-055F4040332C}" type="parTrans" cxnId="{A5098D10-C4EC-4BFF-BD8E-4C3CFBA7CAC2}">
      <dgm:prSet/>
      <dgm:spPr/>
      <dgm:t>
        <a:bodyPr/>
        <a:lstStyle/>
        <a:p>
          <a:endParaRPr lang="en-US"/>
        </a:p>
      </dgm:t>
    </dgm:pt>
    <dgm:pt modelId="{6E64C2D3-D2FD-45B5-8A41-1788BBDA67A0}" type="sibTrans" cxnId="{A5098D10-C4EC-4BFF-BD8E-4C3CFBA7CAC2}">
      <dgm:prSet/>
      <dgm:spPr/>
      <dgm:t>
        <a:bodyPr/>
        <a:lstStyle/>
        <a:p>
          <a:endParaRPr lang="en-US"/>
        </a:p>
      </dgm:t>
    </dgm:pt>
    <dgm:pt modelId="{F26F7CB4-F6EE-4A00-9FCC-5C0381D74560}">
      <dgm:prSet custT="1"/>
      <dgm:spPr/>
      <dgm:t>
        <a:bodyPr/>
        <a:lstStyle/>
        <a:p>
          <a:pPr algn="just"/>
          <a:r>
            <a:rPr lang="es-ES" sz="1400" noProof="0" dirty="0">
              <a:latin typeface="Arial" panose="020B0604020202020204" pitchFamily="34" charset="0"/>
              <a:cs typeface="Arial" panose="020B0604020202020204" pitchFamily="34" charset="0"/>
            </a:rPr>
            <a:t>Las dietas y gastos de viaje podrían ser objeto de subvención siempre que no superen el </a:t>
          </a:r>
          <a:r>
            <a:rPr lang="es-ES" sz="1400" b="1" noProof="0" dirty="0">
              <a:latin typeface="Arial" panose="020B0604020202020204" pitchFamily="34" charset="0"/>
              <a:cs typeface="Arial" panose="020B0604020202020204" pitchFamily="34" charset="0"/>
            </a:rPr>
            <a:t>10% del importe total subvencionado del proyecto</a:t>
          </a:r>
          <a:r>
            <a:rPr lang="es-ES" sz="1400" noProof="0" dirty="0">
              <a:latin typeface="Arial" panose="020B0604020202020204" pitchFamily="34" charset="0"/>
              <a:cs typeface="Arial" panose="020B0604020202020204" pitchFamily="34" charset="0"/>
            </a:rPr>
            <a:t>.</a:t>
          </a:r>
        </a:p>
        <a:p>
          <a:pPr algn="just">
            <a:buNone/>
          </a:pPr>
          <a:r>
            <a:rPr lang="es-ES" sz="1400" noProof="0" dirty="0">
              <a:latin typeface="Arial" panose="020B0604020202020204" pitchFamily="34" charset="0"/>
              <a:cs typeface="Arial" panose="020B0604020202020204" pitchFamily="34" charset="0"/>
            </a:rPr>
            <a:t>No serán subvencionables los gastos de dietas y viajes de los profesionales vinculados al proyecto </a:t>
          </a:r>
          <a:r>
            <a:rPr lang="es-ES" sz="1400" b="1" noProof="0" dirty="0">
              <a:latin typeface="Arial" panose="020B0604020202020204" pitchFamily="34" charset="0"/>
              <a:cs typeface="Arial" panose="020B0604020202020204" pitchFamily="34" charset="0"/>
            </a:rPr>
            <a:t>con contrato de arrendamiento de servicios</a:t>
          </a:r>
          <a:r>
            <a:rPr lang="es-ES" sz="1400" noProof="0" dirty="0">
              <a:latin typeface="Arial" panose="020B0604020202020204" pitchFamily="34" charset="0"/>
              <a:cs typeface="Arial" panose="020B0604020202020204" pitchFamily="34" charset="0"/>
            </a:rPr>
            <a:t>.</a:t>
          </a:r>
        </a:p>
        <a:p>
          <a:pPr algn="just">
            <a:buNone/>
          </a:pPr>
          <a:r>
            <a:rPr lang="es-ES" sz="1400" noProof="0" dirty="0">
              <a:latin typeface="Arial" panose="020B0604020202020204" pitchFamily="34" charset="0"/>
              <a:cs typeface="Arial" panose="020B0604020202020204" pitchFamily="34" charset="0"/>
            </a:rPr>
            <a:t>No serán subvencionable los gastos de dietas y viajes de los miembros de las Juntas Directivas, de los Consejos de Dirección, socios o directivos de la entidad </a:t>
          </a:r>
          <a:r>
            <a:rPr lang="es-ES" sz="1400" b="1" noProof="0" dirty="0">
              <a:latin typeface="Arial" panose="020B0604020202020204" pitchFamily="34" charset="0"/>
              <a:cs typeface="Arial" panose="020B0604020202020204" pitchFamily="34" charset="0"/>
            </a:rPr>
            <a:t>en condición de tales</a:t>
          </a:r>
          <a:r>
            <a:rPr lang="es-ES" sz="1400" noProof="0" dirty="0">
              <a:latin typeface="Arial" panose="020B0604020202020204" pitchFamily="34" charset="0"/>
              <a:cs typeface="Arial" panose="020B0604020202020204" pitchFamily="34" charset="0"/>
            </a:rPr>
            <a:t>.</a:t>
          </a:r>
        </a:p>
        <a:p>
          <a:pPr algn="just"/>
          <a:r>
            <a:rPr lang="es-ES" sz="1400" noProof="0" dirty="0">
              <a:latin typeface="Arial" panose="020B0604020202020204" pitchFamily="34" charset="0"/>
              <a:cs typeface="Arial" panose="020B0604020202020204" pitchFamily="34" charset="0"/>
            </a:rPr>
            <a:t>Serán subvencionables los </a:t>
          </a:r>
          <a:r>
            <a:rPr lang="es-ES" sz="1400" b="1" noProof="0" dirty="0">
              <a:latin typeface="Arial" panose="020B0604020202020204" pitchFamily="34" charset="0"/>
              <a:cs typeface="Arial" panose="020B0604020202020204" pitchFamily="34" charset="0"/>
            </a:rPr>
            <a:t>gastos de seguros de viaje </a:t>
          </a:r>
          <a:r>
            <a:rPr lang="es-ES" sz="1400" noProof="0" dirty="0">
              <a:latin typeface="Arial" panose="020B0604020202020204" pitchFamily="34" charset="0"/>
              <a:cs typeface="Arial" panose="020B0604020202020204" pitchFamily="34" charset="0"/>
            </a:rPr>
            <a:t>del personal vinculado al proyecto subvencionado identificado en el Anexo II.</a:t>
          </a:r>
        </a:p>
      </dgm:t>
    </dgm:pt>
    <dgm:pt modelId="{CF4669D3-9638-4A99-9D5C-AF81EB169161}" type="parTrans" cxnId="{F0A889D3-7BC9-4C57-8921-738CA9D212DA}">
      <dgm:prSet/>
      <dgm:spPr/>
      <dgm:t>
        <a:bodyPr/>
        <a:lstStyle/>
        <a:p>
          <a:endParaRPr lang="en-US"/>
        </a:p>
      </dgm:t>
    </dgm:pt>
    <dgm:pt modelId="{FA8B53EA-EB08-41AB-8D92-B94844B3E7E4}" type="sibTrans" cxnId="{F0A889D3-7BC9-4C57-8921-738CA9D212DA}">
      <dgm:prSet/>
      <dgm:spPr/>
      <dgm:t>
        <a:bodyPr/>
        <a:lstStyle/>
        <a:p>
          <a:endParaRPr lang="en-US"/>
        </a:p>
      </dgm:t>
    </dgm:pt>
    <dgm:pt modelId="{441537BA-9CFE-4F41-9D21-24954822F403}" type="pres">
      <dgm:prSet presAssocID="{24FCEF05-BDCC-4382-A76B-7BA755BC8809}" presName="hierChild1" presStyleCnt="0">
        <dgm:presLayoutVars>
          <dgm:chPref val="1"/>
          <dgm:dir/>
          <dgm:animOne val="branch"/>
          <dgm:animLvl val="lvl"/>
          <dgm:resizeHandles/>
        </dgm:presLayoutVars>
      </dgm:prSet>
      <dgm:spPr/>
    </dgm:pt>
    <dgm:pt modelId="{69786C9F-E275-40B6-85AB-B863FCEB0E6C}" type="pres">
      <dgm:prSet presAssocID="{FFA8804A-1B12-49AD-B16E-750B51F3A88D}" presName="hierRoot1" presStyleCnt="0"/>
      <dgm:spPr/>
    </dgm:pt>
    <dgm:pt modelId="{DAE0C34F-2F62-4895-ACF7-122F2BB48507}" type="pres">
      <dgm:prSet presAssocID="{FFA8804A-1B12-49AD-B16E-750B51F3A88D}" presName="composite" presStyleCnt="0"/>
      <dgm:spPr/>
    </dgm:pt>
    <dgm:pt modelId="{D7EF7DEF-822D-46BA-B12C-1F7F55814D16}" type="pres">
      <dgm:prSet presAssocID="{FFA8804A-1B12-49AD-B16E-750B51F3A88D}" presName="background" presStyleLbl="node0" presStyleIdx="0" presStyleCnt="2"/>
      <dgm:spPr/>
    </dgm:pt>
    <dgm:pt modelId="{1A7B334B-830E-47DB-B19E-B951DA245AC7}" type="pres">
      <dgm:prSet presAssocID="{FFA8804A-1B12-49AD-B16E-750B51F3A88D}" presName="text" presStyleLbl="fgAcc0" presStyleIdx="0" presStyleCnt="2" custLinFactNeighborX="359" custLinFactNeighborY="-7">
        <dgm:presLayoutVars>
          <dgm:chPref val="3"/>
        </dgm:presLayoutVars>
      </dgm:prSet>
      <dgm:spPr/>
    </dgm:pt>
    <dgm:pt modelId="{9B0BD4E4-7EE9-4BA7-BA84-0727EC088A4C}" type="pres">
      <dgm:prSet presAssocID="{FFA8804A-1B12-49AD-B16E-750B51F3A88D}" presName="hierChild2" presStyleCnt="0"/>
      <dgm:spPr/>
    </dgm:pt>
    <dgm:pt modelId="{04B7FB41-DBB0-4795-9EDE-867B92443E08}" type="pres">
      <dgm:prSet presAssocID="{F26F7CB4-F6EE-4A00-9FCC-5C0381D74560}" presName="hierRoot1" presStyleCnt="0"/>
      <dgm:spPr/>
    </dgm:pt>
    <dgm:pt modelId="{2CC1A0DF-2B7D-4D59-AA5D-C1CFFE8B7156}" type="pres">
      <dgm:prSet presAssocID="{F26F7CB4-F6EE-4A00-9FCC-5C0381D74560}" presName="composite" presStyleCnt="0"/>
      <dgm:spPr/>
    </dgm:pt>
    <dgm:pt modelId="{BFCF9777-2632-4BA3-8C81-E86672E92B10}" type="pres">
      <dgm:prSet presAssocID="{F26F7CB4-F6EE-4A00-9FCC-5C0381D74560}" presName="background" presStyleLbl="node0" presStyleIdx="1" presStyleCnt="2"/>
      <dgm:spPr/>
    </dgm:pt>
    <dgm:pt modelId="{3C92B46C-4B28-4D2E-9DE8-A8B0C55DC5EB}" type="pres">
      <dgm:prSet presAssocID="{F26F7CB4-F6EE-4A00-9FCC-5C0381D74560}" presName="text" presStyleLbl="fgAcc0" presStyleIdx="1" presStyleCnt="2" custScaleX="103134" custScaleY="110721">
        <dgm:presLayoutVars>
          <dgm:chPref val="3"/>
        </dgm:presLayoutVars>
      </dgm:prSet>
      <dgm:spPr/>
    </dgm:pt>
    <dgm:pt modelId="{5099C7EF-524E-4FFC-8856-3DBB588916D5}" type="pres">
      <dgm:prSet presAssocID="{F26F7CB4-F6EE-4A00-9FCC-5C0381D74560}" presName="hierChild2" presStyleCnt="0"/>
      <dgm:spPr/>
    </dgm:pt>
  </dgm:ptLst>
  <dgm:cxnLst>
    <dgm:cxn modelId="{A5098D10-C4EC-4BFF-BD8E-4C3CFBA7CAC2}" srcId="{24FCEF05-BDCC-4382-A76B-7BA755BC8809}" destId="{FFA8804A-1B12-49AD-B16E-750B51F3A88D}" srcOrd="0" destOrd="0" parTransId="{A0A9C0E0-4586-45C7-BB7F-055F4040332C}" sibTransId="{6E64C2D3-D2FD-45B5-8A41-1788BBDA67A0}"/>
    <dgm:cxn modelId="{A1C5F14E-257E-4259-98B5-8DE00E4D4EE2}" type="presOf" srcId="{24FCEF05-BDCC-4382-A76B-7BA755BC8809}" destId="{441537BA-9CFE-4F41-9D21-24954822F403}" srcOrd="0" destOrd="0" presId="urn:microsoft.com/office/officeart/2005/8/layout/hierarchy1"/>
    <dgm:cxn modelId="{A892F651-BCE4-463D-B2B5-F1CA802F6021}" type="presOf" srcId="{F26F7CB4-F6EE-4A00-9FCC-5C0381D74560}" destId="{3C92B46C-4B28-4D2E-9DE8-A8B0C55DC5EB}" srcOrd="0" destOrd="0" presId="urn:microsoft.com/office/officeart/2005/8/layout/hierarchy1"/>
    <dgm:cxn modelId="{F3696392-B4AC-45C1-A9D1-B0D54DAB9F8B}" type="presOf" srcId="{FFA8804A-1B12-49AD-B16E-750B51F3A88D}" destId="{1A7B334B-830E-47DB-B19E-B951DA245AC7}" srcOrd="0" destOrd="0" presId="urn:microsoft.com/office/officeart/2005/8/layout/hierarchy1"/>
    <dgm:cxn modelId="{F0A889D3-7BC9-4C57-8921-738CA9D212DA}" srcId="{24FCEF05-BDCC-4382-A76B-7BA755BC8809}" destId="{F26F7CB4-F6EE-4A00-9FCC-5C0381D74560}" srcOrd="1" destOrd="0" parTransId="{CF4669D3-9638-4A99-9D5C-AF81EB169161}" sibTransId="{FA8B53EA-EB08-41AB-8D92-B94844B3E7E4}"/>
    <dgm:cxn modelId="{3EDE478A-CE94-4AAF-A894-292FFD8517DD}" type="presParOf" srcId="{441537BA-9CFE-4F41-9D21-24954822F403}" destId="{69786C9F-E275-40B6-85AB-B863FCEB0E6C}" srcOrd="0" destOrd="0" presId="urn:microsoft.com/office/officeart/2005/8/layout/hierarchy1"/>
    <dgm:cxn modelId="{7200C2DA-F61F-469A-BD41-78D31681F3C8}" type="presParOf" srcId="{69786C9F-E275-40B6-85AB-B863FCEB0E6C}" destId="{DAE0C34F-2F62-4895-ACF7-122F2BB48507}" srcOrd="0" destOrd="0" presId="urn:microsoft.com/office/officeart/2005/8/layout/hierarchy1"/>
    <dgm:cxn modelId="{AF683B9B-4E4E-43F1-AE52-D2FB118BB160}" type="presParOf" srcId="{DAE0C34F-2F62-4895-ACF7-122F2BB48507}" destId="{D7EF7DEF-822D-46BA-B12C-1F7F55814D16}" srcOrd="0" destOrd="0" presId="urn:microsoft.com/office/officeart/2005/8/layout/hierarchy1"/>
    <dgm:cxn modelId="{6863AA2D-45B8-4562-AAA0-4577D6943D2A}" type="presParOf" srcId="{DAE0C34F-2F62-4895-ACF7-122F2BB48507}" destId="{1A7B334B-830E-47DB-B19E-B951DA245AC7}" srcOrd="1" destOrd="0" presId="urn:microsoft.com/office/officeart/2005/8/layout/hierarchy1"/>
    <dgm:cxn modelId="{14E679C7-7F22-49AA-9EBB-2D5D4BDAAAE8}" type="presParOf" srcId="{69786C9F-E275-40B6-85AB-B863FCEB0E6C}" destId="{9B0BD4E4-7EE9-4BA7-BA84-0727EC088A4C}" srcOrd="1" destOrd="0" presId="urn:microsoft.com/office/officeart/2005/8/layout/hierarchy1"/>
    <dgm:cxn modelId="{CD9D7D33-4BE8-4069-A78B-648BCCCA1878}" type="presParOf" srcId="{441537BA-9CFE-4F41-9D21-24954822F403}" destId="{04B7FB41-DBB0-4795-9EDE-867B92443E08}" srcOrd="1" destOrd="0" presId="urn:microsoft.com/office/officeart/2005/8/layout/hierarchy1"/>
    <dgm:cxn modelId="{A07BA669-0DCB-47D1-83D6-316FC8BFC8D7}" type="presParOf" srcId="{04B7FB41-DBB0-4795-9EDE-867B92443E08}" destId="{2CC1A0DF-2B7D-4D59-AA5D-C1CFFE8B7156}" srcOrd="0" destOrd="0" presId="urn:microsoft.com/office/officeart/2005/8/layout/hierarchy1"/>
    <dgm:cxn modelId="{B064A0A3-BACC-459D-919F-0BF92E5C623D}" type="presParOf" srcId="{2CC1A0DF-2B7D-4D59-AA5D-C1CFFE8B7156}" destId="{BFCF9777-2632-4BA3-8C81-E86672E92B10}" srcOrd="0" destOrd="0" presId="urn:microsoft.com/office/officeart/2005/8/layout/hierarchy1"/>
    <dgm:cxn modelId="{9436B5C8-ADF5-4CEC-8C4B-20EC7CC863A3}" type="presParOf" srcId="{2CC1A0DF-2B7D-4D59-AA5D-C1CFFE8B7156}" destId="{3C92B46C-4B28-4D2E-9DE8-A8B0C55DC5EB}" srcOrd="1" destOrd="0" presId="urn:microsoft.com/office/officeart/2005/8/layout/hierarchy1"/>
    <dgm:cxn modelId="{D7C2F9DE-AC66-45CB-B2CE-51F20A1244F0}" type="presParOf" srcId="{04B7FB41-DBB0-4795-9EDE-867B92443E08}" destId="{5099C7EF-524E-4FFC-8856-3DBB588916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FCEF05-BDCC-4382-A76B-7BA755BC880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FA8804A-1B12-49AD-B16E-750B51F3A88D}">
      <dgm:prSet custT="1"/>
      <dgm:spPr/>
      <dgm:t>
        <a:bodyPr/>
        <a:lstStyle/>
        <a:p>
          <a:pPr algn="just"/>
          <a:r>
            <a:rPr lang="es-ES" sz="1400" noProof="0" dirty="0">
              <a:latin typeface="Arial" panose="020B0604020202020204" pitchFamily="34" charset="0"/>
              <a:cs typeface="Arial" panose="020B0604020202020204" pitchFamily="34" charset="0"/>
            </a:rPr>
            <a:t>1. La adquisición o alquiler de material inventariable deberá ser realizada lo antes posible dentro del periodo de ejecución, para de este modo ser de máxima utilidad para el correcto funcionamiento del proyecto. Los gastos de material inventariable deberán estar vinculados a una actividad concreta o al proyecto en general</a:t>
          </a:r>
        </a:p>
      </dgm:t>
    </dgm:pt>
    <dgm:pt modelId="{A0A9C0E0-4586-45C7-BB7F-055F4040332C}" type="parTrans" cxnId="{A5098D10-C4EC-4BFF-BD8E-4C3CFBA7CAC2}">
      <dgm:prSet/>
      <dgm:spPr/>
      <dgm:t>
        <a:bodyPr/>
        <a:lstStyle/>
        <a:p>
          <a:endParaRPr lang="en-US"/>
        </a:p>
      </dgm:t>
    </dgm:pt>
    <dgm:pt modelId="{6E64C2D3-D2FD-45B5-8A41-1788BBDA67A0}" type="sibTrans" cxnId="{A5098D10-C4EC-4BFF-BD8E-4C3CFBA7CAC2}">
      <dgm:prSet/>
      <dgm:spPr/>
      <dgm:t>
        <a:bodyPr/>
        <a:lstStyle/>
        <a:p>
          <a:endParaRPr lang="en-US"/>
        </a:p>
      </dgm:t>
    </dgm:pt>
    <dgm:pt modelId="{F26F7CB4-F6EE-4A00-9FCC-5C0381D74560}">
      <dgm:prSet custT="1"/>
      <dgm:spPr/>
      <dgm:t>
        <a:bodyPr/>
        <a:lstStyle/>
        <a:p>
          <a:pPr algn="just"/>
          <a:r>
            <a:rPr lang="es-ES" sz="1400" noProof="0" dirty="0">
              <a:solidFill>
                <a:schemeClr val="tx1"/>
              </a:solidFill>
              <a:latin typeface="Arial" panose="020B0604020202020204" pitchFamily="34" charset="0"/>
              <a:cs typeface="Arial" panose="020B0604020202020204" pitchFamily="34" charset="0"/>
            </a:rPr>
            <a:t>2. La adquisición de material inventariable requerirá de una justificación relacionada con las actividades a desarrollar, y esta justificación deberá ser coherente con el objeto y resultados esperados del proyecto. </a:t>
          </a:r>
        </a:p>
      </dgm:t>
    </dgm:pt>
    <dgm:pt modelId="{CF4669D3-9638-4A99-9D5C-AF81EB169161}" type="parTrans" cxnId="{F0A889D3-7BC9-4C57-8921-738CA9D212DA}">
      <dgm:prSet/>
      <dgm:spPr/>
      <dgm:t>
        <a:bodyPr/>
        <a:lstStyle/>
        <a:p>
          <a:endParaRPr lang="en-US"/>
        </a:p>
      </dgm:t>
    </dgm:pt>
    <dgm:pt modelId="{FA8B53EA-EB08-41AB-8D92-B94844B3E7E4}" type="sibTrans" cxnId="{F0A889D3-7BC9-4C57-8921-738CA9D212DA}">
      <dgm:prSet/>
      <dgm:spPr/>
      <dgm:t>
        <a:bodyPr/>
        <a:lstStyle/>
        <a:p>
          <a:endParaRPr lang="en-US"/>
        </a:p>
      </dgm:t>
    </dgm:pt>
    <dgm:pt modelId="{441537BA-9CFE-4F41-9D21-24954822F403}" type="pres">
      <dgm:prSet presAssocID="{24FCEF05-BDCC-4382-A76B-7BA755BC8809}" presName="hierChild1" presStyleCnt="0">
        <dgm:presLayoutVars>
          <dgm:chPref val="1"/>
          <dgm:dir/>
          <dgm:animOne val="branch"/>
          <dgm:animLvl val="lvl"/>
          <dgm:resizeHandles/>
        </dgm:presLayoutVars>
      </dgm:prSet>
      <dgm:spPr/>
    </dgm:pt>
    <dgm:pt modelId="{69786C9F-E275-40B6-85AB-B863FCEB0E6C}" type="pres">
      <dgm:prSet presAssocID="{FFA8804A-1B12-49AD-B16E-750B51F3A88D}" presName="hierRoot1" presStyleCnt="0"/>
      <dgm:spPr/>
    </dgm:pt>
    <dgm:pt modelId="{DAE0C34F-2F62-4895-ACF7-122F2BB48507}" type="pres">
      <dgm:prSet presAssocID="{FFA8804A-1B12-49AD-B16E-750B51F3A88D}" presName="composite" presStyleCnt="0"/>
      <dgm:spPr/>
    </dgm:pt>
    <dgm:pt modelId="{D7EF7DEF-822D-46BA-B12C-1F7F55814D16}" type="pres">
      <dgm:prSet presAssocID="{FFA8804A-1B12-49AD-B16E-750B51F3A88D}" presName="background" presStyleLbl="node0" presStyleIdx="0" presStyleCnt="2"/>
      <dgm:spPr/>
    </dgm:pt>
    <dgm:pt modelId="{1A7B334B-830E-47DB-B19E-B951DA245AC7}" type="pres">
      <dgm:prSet presAssocID="{FFA8804A-1B12-49AD-B16E-750B51F3A88D}" presName="text" presStyleLbl="fgAcc0" presStyleIdx="0" presStyleCnt="2">
        <dgm:presLayoutVars>
          <dgm:chPref val="3"/>
        </dgm:presLayoutVars>
      </dgm:prSet>
      <dgm:spPr/>
    </dgm:pt>
    <dgm:pt modelId="{9B0BD4E4-7EE9-4BA7-BA84-0727EC088A4C}" type="pres">
      <dgm:prSet presAssocID="{FFA8804A-1B12-49AD-B16E-750B51F3A88D}" presName="hierChild2" presStyleCnt="0"/>
      <dgm:spPr/>
    </dgm:pt>
    <dgm:pt modelId="{04B7FB41-DBB0-4795-9EDE-867B92443E08}" type="pres">
      <dgm:prSet presAssocID="{F26F7CB4-F6EE-4A00-9FCC-5C0381D74560}" presName="hierRoot1" presStyleCnt="0"/>
      <dgm:spPr/>
    </dgm:pt>
    <dgm:pt modelId="{2CC1A0DF-2B7D-4D59-AA5D-C1CFFE8B7156}" type="pres">
      <dgm:prSet presAssocID="{F26F7CB4-F6EE-4A00-9FCC-5C0381D74560}" presName="composite" presStyleCnt="0"/>
      <dgm:spPr/>
    </dgm:pt>
    <dgm:pt modelId="{BFCF9777-2632-4BA3-8C81-E86672E92B10}" type="pres">
      <dgm:prSet presAssocID="{F26F7CB4-F6EE-4A00-9FCC-5C0381D74560}" presName="background" presStyleLbl="node0" presStyleIdx="1" presStyleCnt="2"/>
      <dgm:spPr/>
    </dgm:pt>
    <dgm:pt modelId="{3C92B46C-4B28-4D2E-9DE8-A8B0C55DC5EB}" type="pres">
      <dgm:prSet presAssocID="{F26F7CB4-F6EE-4A00-9FCC-5C0381D74560}" presName="text" presStyleLbl="fgAcc0" presStyleIdx="1" presStyleCnt="2" custScaleX="103134" custScaleY="110721">
        <dgm:presLayoutVars>
          <dgm:chPref val="3"/>
        </dgm:presLayoutVars>
      </dgm:prSet>
      <dgm:spPr/>
    </dgm:pt>
    <dgm:pt modelId="{5099C7EF-524E-4FFC-8856-3DBB588916D5}" type="pres">
      <dgm:prSet presAssocID="{F26F7CB4-F6EE-4A00-9FCC-5C0381D74560}" presName="hierChild2" presStyleCnt="0"/>
      <dgm:spPr/>
    </dgm:pt>
  </dgm:ptLst>
  <dgm:cxnLst>
    <dgm:cxn modelId="{A5098D10-C4EC-4BFF-BD8E-4C3CFBA7CAC2}" srcId="{24FCEF05-BDCC-4382-A76B-7BA755BC8809}" destId="{FFA8804A-1B12-49AD-B16E-750B51F3A88D}" srcOrd="0" destOrd="0" parTransId="{A0A9C0E0-4586-45C7-BB7F-055F4040332C}" sibTransId="{6E64C2D3-D2FD-45B5-8A41-1788BBDA67A0}"/>
    <dgm:cxn modelId="{A1C5F14E-257E-4259-98B5-8DE00E4D4EE2}" type="presOf" srcId="{24FCEF05-BDCC-4382-A76B-7BA755BC8809}" destId="{441537BA-9CFE-4F41-9D21-24954822F403}" srcOrd="0" destOrd="0" presId="urn:microsoft.com/office/officeart/2005/8/layout/hierarchy1"/>
    <dgm:cxn modelId="{A892F651-BCE4-463D-B2B5-F1CA802F6021}" type="presOf" srcId="{F26F7CB4-F6EE-4A00-9FCC-5C0381D74560}" destId="{3C92B46C-4B28-4D2E-9DE8-A8B0C55DC5EB}" srcOrd="0" destOrd="0" presId="urn:microsoft.com/office/officeart/2005/8/layout/hierarchy1"/>
    <dgm:cxn modelId="{F3696392-B4AC-45C1-A9D1-B0D54DAB9F8B}" type="presOf" srcId="{FFA8804A-1B12-49AD-B16E-750B51F3A88D}" destId="{1A7B334B-830E-47DB-B19E-B951DA245AC7}" srcOrd="0" destOrd="0" presId="urn:microsoft.com/office/officeart/2005/8/layout/hierarchy1"/>
    <dgm:cxn modelId="{F0A889D3-7BC9-4C57-8921-738CA9D212DA}" srcId="{24FCEF05-BDCC-4382-A76B-7BA755BC8809}" destId="{F26F7CB4-F6EE-4A00-9FCC-5C0381D74560}" srcOrd="1" destOrd="0" parTransId="{CF4669D3-9638-4A99-9D5C-AF81EB169161}" sibTransId="{FA8B53EA-EB08-41AB-8D92-B94844B3E7E4}"/>
    <dgm:cxn modelId="{3EDE478A-CE94-4AAF-A894-292FFD8517DD}" type="presParOf" srcId="{441537BA-9CFE-4F41-9D21-24954822F403}" destId="{69786C9F-E275-40B6-85AB-B863FCEB0E6C}" srcOrd="0" destOrd="0" presId="urn:microsoft.com/office/officeart/2005/8/layout/hierarchy1"/>
    <dgm:cxn modelId="{7200C2DA-F61F-469A-BD41-78D31681F3C8}" type="presParOf" srcId="{69786C9F-E275-40B6-85AB-B863FCEB0E6C}" destId="{DAE0C34F-2F62-4895-ACF7-122F2BB48507}" srcOrd="0" destOrd="0" presId="urn:microsoft.com/office/officeart/2005/8/layout/hierarchy1"/>
    <dgm:cxn modelId="{AF683B9B-4E4E-43F1-AE52-D2FB118BB160}" type="presParOf" srcId="{DAE0C34F-2F62-4895-ACF7-122F2BB48507}" destId="{D7EF7DEF-822D-46BA-B12C-1F7F55814D16}" srcOrd="0" destOrd="0" presId="urn:microsoft.com/office/officeart/2005/8/layout/hierarchy1"/>
    <dgm:cxn modelId="{6863AA2D-45B8-4562-AAA0-4577D6943D2A}" type="presParOf" srcId="{DAE0C34F-2F62-4895-ACF7-122F2BB48507}" destId="{1A7B334B-830E-47DB-B19E-B951DA245AC7}" srcOrd="1" destOrd="0" presId="urn:microsoft.com/office/officeart/2005/8/layout/hierarchy1"/>
    <dgm:cxn modelId="{14E679C7-7F22-49AA-9EBB-2D5D4BDAAAE8}" type="presParOf" srcId="{69786C9F-E275-40B6-85AB-B863FCEB0E6C}" destId="{9B0BD4E4-7EE9-4BA7-BA84-0727EC088A4C}" srcOrd="1" destOrd="0" presId="urn:microsoft.com/office/officeart/2005/8/layout/hierarchy1"/>
    <dgm:cxn modelId="{CD9D7D33-4BE8-4069-A78B-648BCCCA1878}" type="presParOf" srcId="{441537BA-9CFE-4F41-9D21-24954822F403}" destId="{04B7FB41-DBB0-4795-9EDE-867B92443E08}" srcOrd="1" destOrd="0" presId="urn:microsoft.com/office/officeart/2005/8/layout/hierarchy1"/>
    <dgm:cxn modelId="{A07BA669-0DCB-47D1-83D6-316FC8BFC8D7}" type="presParOf" srcId="{04B7FB41-DBB0-4795-9EDE-867B92443E08}" destId="{2CC1A0DF-2B7D-4D59-AA5D-C1CFFE8B7156}" srcOrd="0" destOrd="0" presId="urn:microsoft.com/office/officeart/2005/8/layout/hierarchy1"/>
    <dgm:cxn modelId="{B064A0A3-BACC-459D-919F-0BF92E5C623D}" type="presParOf" srcId="{2CC1A0DF-2B7D-4D59-AA5D-C1CFFE8B7156}" destId="{BFCF9777-2632-4BA3-8C81-E86672E92B10}" srcOrd="0" destOrd="0" presId="urn:microsoft.com/office/officeart/2005/8/layout/hierarchy1"/>
    <dgm:cxn modelId="{9436B5C8-ADF5-4CEC-8C4B-20EC7CC863A3}" type="presParOf" srcId="{2CC1A0DF-2B7D-4D59-AA5D-C1CFFE8B7156}" destId="{3C92B46C-4B28-4D2E-9DE8-A8B0C55DC5EB}" srcOrd="1" destOrd="0" presId="urn:microsoft.com/office/officeart/2005/8/layout/hierarchy1"/>
    <dgm:cxn modelId="{D7C2F9DE-AC66-45CB-B2CE-51F20A1244F0}" type="presParOf" srcId="{04B7FB41-DBB0-4795-9EDE-867B92443E08}" destId="{5099C7EF-524E-4FFC-8856-3DBB588916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FCEF05-BDCC-4382-A76B-7BA755BC880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FA8804A-1B12-49AD-B16E-750B51F3A88D}">
      <dgm:prSet custT="1"/>
      <dgm:spPr/>
      <dgm:t>
        <a:bodyPr/>
        <a:lstStyle/>
        <a:p>
          <a:pPr algn="just"/>
          <a:r>
            <a:rPr lang="es-ES" sz="1400" noProof="0" dirty="0">
              <a:latin typeface="Arial" panose="020B0604020202020204" pitchFamily="34" charset="0"/>
              <a:cs typeface="Arial" panose="020B0604020202020204" pitchFamily="34" charset="0"/>
            </a:rPr>
            <a:t>Serán subvencionables los gastos financieros, los gastos de asesoría jurídica o financiera, los gastos notariales y registrales, los gastos periciales para la realización del proyecto subvencionado, y los de administración siempre que estén directamente relacionados con la ejecución del proyecto subvencionado y sean indispensables para su correcta implementación.</a:t>
          </a:r>
        </a:p>
        <a:p>
          <a:pPr algn="just"/>
          <a:r>
            <a:rPr lang="es-ES" sz="1400" noProof="0" dirty="0">
              <a:latin typeface="Arial" panose="020B0604020202020204" pitchFamily="34" charset="0"/>
              <a:cs typeface="Arial" panose="020B0604020202020204" pitchFamily="34" charset="0"/>
            </a:rPr>
            <a:t>Serán subvencionables las pólizas de seguros de accidentes y enfermedad, y responsabilidad civil</a:t>
          </a:r>
        </a:p>
      </dgm:t>
    </dgm:pt>
    <dgm:pt modelId="{A0A9C0E0-4586-45C7-BB7F-055F4040332C}" type="parTrans" cxnId="{A5098D10-C4EC-4BFF-BD8E-4C3CFBA7CAC2}">
      <dgm:prSet/>
      <dgm:spPr/>
      <dgm:t>
        <a:bodyPr/>
        <a:lstStyle/>
        <a:p>
          <a:endParaRPr lang="en-US"/>
        </a:p>
      </dgm:t>
    </dgm:pt>
    <dgm:pt modelId="{6E64C2D3-D2FD-45B5-8A41-1788BBDA67A0}" type="sibTrans" cxnId="{A5098D10-C4EC-4BFF-BD8E-4C3CFBA7CAC2}">
      <dgm:prSet/>
      <dgm:spPr/>
      <dgm:t>
        <a:bodyPr/>
        <a:lstStyle/>
        <a:p>
          <a:endParaRPr lang="en-US"/>
        </a:p>
      </dgm:t>
    </dgm:pt>
    <dgm:pt modelId="{F26F7CB4-F6EE-4A00-9FCC-5C0381D74560}">
      <dgm:prSet custT="1"/>
      <dgm:spPr/>
      <dgm:t>
        <a:bodyPr/>
        <a:lstStyle/>
        <a:p>
          <a:pPr algn="just"/>
          <a:r>
            <a:rPr lang="es-ES" sz="1600" noProof="0" dirty="0">
              <a:latin typeface="Arial" panose="020B0604020202020204" pitchFamily="34" charset="0"/>
              <a:cs typeface="Arial" panose="020B0604020202020204" pitchFamily="34" charset="0"/>
            </a:rPr>
            <a:t>Dentro de esta partida de gastos financieros, se incluirá los gastos relativos a la elaboración del informe de Auditor inscrito en el Registro Oficial de Auditores de Cuentas (ROAC). </a:t>
          </a:r>
          <a:endParaRPr lang="es-ES" sz="1600" noProof="0" dirty="0">
            <a:solidFill>
              <a:schemeClr val="tx1"/>
            </a:solidFill>
            <a:latin typeface="Arial" panose="020B0604020202020204" pitchFamily="34" charset="0"/>
            <a:cs typeface="Arial" panose="020B0604020202020204" pitchFamily="34" charset="0"/>
          </a:endParaRPr>
        </a:p>
      </dgm:t>
    </dgm:pt>
    <dgm:pt modelId="{CF4669D3-9638-4A99-9D5C-AF81EB169161}" type="parTrans" cxnId="{F0A889D3-7BC9-4C57-8921-738CA9D212DA}">
      <dgm:prSet/>
      <dgm:spPr/>
      <dgm:t>
        <a:bodyPr/>
        <a:lstStyle/>
        <a:p>
          <a:endParaRPr lang="en-US"/>
        </a:p>
      </dgm:t>
    </dgm:pt>
    <dgm:pt modelId="{FA8B53EA-EB08-41AB-8D92-B94844B3E7E4}" type="sibTrans" cxnId="{F0A889D3-7BC9-4C57-8921-738CA9D212DA}">
      <dgm:prSet/>
      <dgm:spPr/>
      <dgm:t>
        <a:bodyPr/>
        <a:lstStyle/>
        <a:p>
          <a:endParaRPr lang="en-US"/>
        </a:p>
      </dgm:t>
    </dgm:pt>
    <dgm:pt modelId="{441537BA-9CFE-4F41-9D21-24954822F403}" type="pres">
      <dgm:prSet presAssocID="{24FCEF05-BDCC-4382-A76B-7BA755BC8809}" presName="hierChild1" presStyleCnt="0">
        <dgm:presLayoutVars>
          <dgm:chPref val="1"/>
          <dgm:dir/>
          <dgm:animOne val="branch"/>
          <dgm:animLvl val="lvl"/>
          <dgm:resizeHandles/>
        </dgm:presLayoutVars>
      </dgm:prSet>
      <dgm:spPr/>
    </dgm:pt>
    <dgm:pt modelId="{69786C9F-E275-40B6-85AB-B863FCEB0E6C}" type="pres">
      <dgm:prSet presAssocID="{FFA8804A-1B12-49AD-B16E-750B51F3A88D}" presName="hierRoot1" presStyleCnt="0"/>
      <dgm:spPr/>
    </dgm:pt>
    <dgm:pt modelId="{DAE0C34F-2F62-4895-ACF7-122F2BB48507}" type="pres">
      <dgm:prSet presAssocID="{FFA8804A-1B12-49AD-B16E-750B51F3A88D}" presName="composite" presStyleCnt="0"/>
      <dgm:spPr/>
    </dgm:pt>
    <dgm:pt modelId="{D7EF7DEF-822D-46BA-B12C-1F7F55814D16}" type="pres">
      <dgm:prSet presAssocID="{FFA8804A-1B12-49AD-B16E-750B51F3A88D}" presName="background" presStyleLbl="node0" presStyleIdx="0" presStyleCnt="2"/>
      <dgm:spPr/>
    </dgm:pt>
    <dgm:pt modelId="{1A7B334B-830E-47DB-B19E-B951DA245AC7}" type="pres">
      <dgm:prSet presAssocID="{FFA8804A-1B12-49AD-B16E-750B51F3A88D}" presName="text" presStyleLbl="fgAcc0" presStyleIdx="0" presStyleCnt="2">
        <dgm:presLayoutVars>
          <dgm:chPref val="3"/>
        </dgm:presLayoutVars>
      </dgm:prSet>
      <dgm:spPr/>
    </dgm:pt>
    <dgm:pt modelId="{9B0BD4E4-7EE9-4BA7-BA84-0727EC088A4C}" type="pres">
      <dgm:prSet presAssocID="{FFA8804A-1B12-49AD-B16E-750B51F3A88D}" presName="hierChild2" presStyleCnt="0"/>
      <dgm:spPr/>
    </dgm:pt>
    <dgm:pt modelId="{04B7FB41-DBB0-4795-9EDE-867B92443E08}" type="pres">
      <dgm:prSet presAssocID="{F26F7CB4-F6EE-4A00-9FCC-5C0381D74560}" presName="hierRoot1" presStyleCnt="0"/>
      <dgm:spPr/>
    </dgm:pt>
    <dgm:pt modelId="{2CC1A0DF-2B7D-4D59-AA5D-C1CFFE8B7156}" type="pres">
      <dgm:prSet presAssocID="{F26F7CB4-F6EE-4A00-9FCC-5C0381D74560}" presName="composite" presStyleCnt="0"/>
      <dgm:spPr/>
    </dgm:pt>
    <dgm:pt modelId="{BFCF9777-2632-4BA3-8C81-E86672E92B10}" type="pres">
      <dgm:prSet presAssocID="{F26F7CB4-F6EE-4A00-9FCC-5C0381D74560}" presName="background" presStyleLbl="node0" presStyleIdx="1" presStyleCnt="2"/>
      <dgm:spPr/>
    </dgm:pt>
    <dgm:pt modelId="{3C92B46C-4B28-4D2E-9DE8-A8B0C55DC5EB}" type="pres">
      <dgm:prSet presAssocID="{F26F7CB4-F6EE-4A00-9FCC-5C0381D74560}" presName="text" presStyleLbl="fgAcc0" presStyleIdx="1" presStyleCnt="2" custScaleX="103134" custScaleY="110721">
        <dgm:presLayoutVars>
          <dgm:chPref val="3"/>
        </dgm:presLayoutVars>
      </dgm:prSet>
      <dgm:spPr/>
    </dgm:pt>
    <dgm:pt modelId="{5099C7EF-524E-4FFC-8856-3DBB588916D5}" type="pres">
      <dgm:prSet presAssocID="{F26F7CB4-F6EE-4A00-9FCC-5C0381D74560}" presName="hierChild2" presStyleCnt="0"/>
      <dgm:spPr/>
    </dgm:pt>
  </dgm:ptLst>
  <dgm:cxnLst>
    <dgm:cxn modelId="{A5098D10-C4EC-4BFF-BD8E-4C3CFBA7CAC2}" srcId="{24FCEF05-BDCC-4382-A76B-7BA755BC8809}" destId="{FFA8804A-1B12-49AD-B16E-750B51F3A88D}" srcOrd="0" destOrd="0" parTransId="{A0A9C0E0-4586-45C7-BB7F-055F4040332C}" sibTransId="{6E64C2D3-D2FD-45B5-8A41-1788BBDA67A0}"/>
    <dgm:cxn modelId="{A1C5F14E-257E-4259-98B5-8DE00E4D4EE2}" type="presOf" srcId="{24FCEF05-BDCC-4382-A76B-7BA755BC8809}" destId="{441537BA-9CFE-4F41-9D21-24954822F403}" srcOrd="0" destOrd="0" presId="urn:microsoft.com/office/officeart/2005/8/layout/hierarchy1"/>
    <dgm:cxn modelId="{A892F651-BCE4-463D-B2B5-F1CA802F6021}" type="presOf" srcId="{F26F7CB4-F6EE-4A00-9FCC-5C0381D74560}" destId="{3C92B46C-4B28-4D2E-9DE8-A8B0C55DC5EB}" srcOrd="0" destOrd="0" presId="urn:microsoft.com/office/officeart/2005/8/layout/hierarchy1"/>
    <dgm:cxn modelId="{F3696392-B4AC-45C1-A9D1-B0D54DAB9F8B}" type="presOf" srcId="{FFA8804A-1B12-49AD-B16E-750B51F3A88D}" destId="{1A7B334B-830E-47DB-B19E-B951DA245AC7}" srcOrd="0" destOrd="0" presId="urn:microsoft.com/office/officeart/2005/8/layout/hierarchy1"/>
    <dgm:cxn modelId="{F0A889D3-7BC9-4C57-8921-738CA9D212DA}" srcId="{24FCEF05-BDCC-4382-A76B-7BA755BC8809}" destId="{F26F7CB4-F6EE-4A00-9FCC-5C0381D74560}" srcOrd="1" destOrd="0" parTransId="{CF4669D3-9638-4A99-9D5C-AF81EB169161}" sibTransId="{FA8B53EA-EB08-41AB-8D92-B94844B3E7E4}"/>
    <dgm:cxn modelId="{3EDE478A-CE94-4AAF-A894-292FFD8517DD}" type="presParOf" srcId="{441537BA-9CFE-4F41-9D21-24954822F403}" destId="{69786C9F-E275-40B6-85AB-B863FCEB0E6C}" srcOrd="0" destOrd="0" presId="urn:microsoft.com/office/officeart/2005/8/layout/hierarchy1"/>
    <dgm:cxn modelId="{7200C2DA-F61F-469A-BD41-78D31681F3C8}" type="presParOf" srcId="{69786C9F-E275-40B6-85AB-B863FCEB0E6C}" destId="{DAE0C34F-2F62-4895-ACF7-122F2BB48507}" srcOrd="0" destOrd="0" presId="urn:microsoft.com/office/officeart/2005/8/layout/hierarchy1"/>
    <dgm:cxn modelId="{AF683B9B-4E4E-43F1-AE52-D2FB118BB160}" type="presParOf" srcId="{DAE0C34F-2F62-4895-ACF7-122F2BB48507}" destId="{D7EF7DEF-822D-46BA-B12C-1F7F55814D16}" srcOrd="0" destOrd="0" presId="urn:microsoft.com/office/officeart/2005/8/layout/hierarchy1"/>
    <dgm:cxn modelId="{6863AA2D-45B8-4562-AAA0-4577D6943D2A}" type="presParOf" srcId="{DAE0C34F-2F62-4895-ACF7-122F2BB48507}" destId="{1A7B334B-830E-47DB-B19E-B951DA245AC7}" srcOrd="1" destOrd="0" presId="urn:microsoft.com/office/officeart/2005/8/layout/hierarchy1"/>
    <dgm:cxn modelId="{14E679C7-7F22-49AA-9EBB-2D5D4BDAAAE8}" type="presParOf" srcId="{69786C9F-E275-40B6-85AB-B863FCEB0E6C}" destId="{9B0BD4E4-7EE9-4BA7-BA84-0727EC088A4C}" srcOrd="1" destOrd="0" presId="urn:microsoft.com/office/officeart/2005/8/layout/hierarchy1"/>
    <dgm:cxn modelId="{CD9D7D33-4BE8-4069-A78B-648BCCCA1878}" type="presParOf" srcId="{441537BA-9CFE-4F41-9D21-24954822F403}" destId="{04B7FB41-DBB0-4795-9EDE-867B92443E08}" srcOrd="1" destOrd="0" presId="urn:microsoft.com/office/officeart/2005/8/layout/hierarchy1"/>
    <dgm:cxn modelId="{A07BA669-0DCB-47D1-83D6-316FC8BFC8D7}" type="presParOf" srcId="{04B7FB41-DBB0-4795-9EDE-867B92443E08}" destId="{2CC1A0DF-2B7D-4D59-AA5D-C1CFFE8B7156}" srcOrd="0" destOrd="0" presId="urn:microsoft.com/office/officeart/2005/8/layout/hierarchy1"/>
    <dgm:cxn modelId="{B064A0A3-BACC-459D-919F-0BF92E5C623D}" type="presParOf" srcId="{2CC1A0DF-2B7D-4D59-AA5D-C1CFFE8B7156}" destId="{BFCF9777-2632-4BA3-8C81-E86672E92B10}" srcOrd="0" destOrd="0" presId="urn:microsoft.com/office/officeart/2005/8/layout/hierarchy1"/>
    <dgm:cxn modelId="{9436B5C8-ADF5-4CEC-8C4B-20EC7CC863A3}" type="presParOf" srcId="{2CC1A0DF-2B7D-4D59-AA5D-C1CFFE8B7156}" destId="{3C92B46C-4B28-4D2E-9DE8-A8B0C55DC5EB}" srcOrd="1" destOrd="0" presId="urn:microsoft.com/office/officeart/2005/8/layout/hierarchy1"/>
    <dgm:cxn modelId="{D7C2F9DE-AC66-45CB-B2CE-51F20A1244F0}" type="presParOf" srcId="{04B7FB41-DBB0-4795-9EDE-867B92443E08}" destId="{5099C7EF-524E-4FFC-8856-3DBB588916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FCEF05-BDCC-4382-A76B-7BA755BC880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FA8804A-1B12-49AD-B16E-750B51F3A88D}">
      <dgm:prSet custT="1"/>
      <dgm:spPr/>
      <dgm:t>
        <a:bodyPr/>
        <a:lstStyle/>
        <a:p>
          <a:pPr algn="just"/>
          <a:r>
            <a:rPr lang="es-ES" sz="1600" noProof="0" dirty="0">
              <a:latin typeface="Arial" panose="020B0604020202020204" pitchFamily="34" charset="0"/>
              <a:cs typeface="Arial" panose="020B0604020202020204" pitchFamily="34" charset="0"/>
            </a:rPr>
            <a:t>1. En la partida de otros gastos se incluirán los gastos derivados de actividades vinculadas al proyecto subvencionado que no tengan cabida en el resto de partidas del concepto Actividades. Entre otros, podemos mencionar a actividades destinadas a la promoción, publicidad o difusión de las actividades realizadas, contratos de servicios que realicen actividades que no se consideren esenciales para la ejecución del proyecto</a:t>
          </a:r>
        </a:p>
      </dgm:t>
    </dgm:pt>
    <dgm:pt modelId="{A0A9C0E0-4586-45C7-BB7F-055F4040332C}" type="parTrans" cxnId="{A5098D10-C4EC-4BFF-BD8E-4C3CFBA7CAC2}">
      <dgm:prSet/>
      <dgm:spPr/>
      <dgm:t>
        <a:bodyPr/>
        <a:lstStyle/>
        <a:p>
          <a:endParaRPr lang="en-US"/>
        </a:p>
      </dgm:t>
    </dgm:pt>
    <dgm:pt modelId="{6E64C2D3-D2FD-45B5-8A41-1788BBDA67A0}" type="sibTrans" cxnId="{A5098D10-C4EC-4BFF-BD8E-4C3CFBA7CAC2}">
      <dgm:prSet/>
      <dgm:spPr/>
      <dgm:t>
        <a:bodyPr/>
        <a:lstStyle/>
        <a:p>
          <a:endParaRPr lang="en-US"/>
        </a:p>
      </dgm:t>
    </dgm:pt>
    <dgm:pt modelId="{F26F7CB4-F6EE-4A00-9FCC-5C0381D74560}">
      <dgm:prSet custT="1"/>
      <dgm:spPr/>
      <dgm:t>
        <a:bodyPr/>
        <a:lstStyle/>
        <a:p>
          <a:pPr algn="just"/>
          <a:r>
            <a:rPr lang="es-ES" sz="1600" noProof="0" dirty="0">
              <a:latin typeface="Arial" panose="020B0604020202020204" pitchFamily="34" charset="0"/>
              <a:cs typeface="Arial" panose="020B0604020202020204" pitchFamily="34" charset="0"/>
            </a:rPr>
            <a:t>2. Dentro de la partida de Otros gastos se podrán incluir aquellos gastos vinculados a contratos de servicios que realicen actividades que sean consideradas auxiliares y que no realicen actividades consideradas esenciales. Los contratos de servicios que realicen actividades esenciales serán considerados subcontrataciones, requiriendo de autorización previa. </a:t>
          </a:r>
        </a:p>
        <a:p>
          <a:pPr algn="just"/>
          <a:r>
            <a:rPr lang="es-ES" sz="1600" noProof="0" dirty="0">
              <a:solidFill>
                <a:schemeClr val="tx1"/>
              </a:solidFill>
              <a:latin typeface="Arial" panose="020B0604020202020204" pitchFamily="34" charset="0"/>
              <a:cs typeface="Arial" panose="020B0604020202020204" pitchFamily="34" charset="0"/>
            </a:rPr>
            <a:t>Los gastos relativos a subcontrataciones se imputarán en la subpartida “subcontratación”, dentro de la partida “otros gastos”.</a:t>
          </a:r>
        </a:p>
      </dgm:t>
    </dgm:pt>
    <dgm:pt modelId="{CF4669D3-9638-4A99-9D5C-AF81EB169161}" type="parTrans" cxnId="{F0A889D3-7BC9-4C57-8921-738CA9D212DA}">
      <dgm:prSet/>
      <dgm:spPr/>
      <dgm:t>
        <a:bodyPr/>
        <a:lstStyle/>
        <a:p>
          <a:endParaRPr lang="en-US"/>
        </a:p>
      </dgm:t>
    </dgm:pt>
    <dgm:pt modelId="{FA8B53EA-EB08-41AB-8D92-B94844B3E7E4}" type="sibTrans" cxnId="{F0A889D3-7BC9-4C57-8921-738CA9D212DA}">
      <dgm:prSet/>
      <dgm:spPr/>
      <dgm:t>
        <a:bodyPr/>
        <a:lstStyle/>
        <a:p>
          <a:endParaRPr lang="en-US"/>
        </a:p>
      </dgm:t>
    </dgm:pt>
    <dgm:pt modelId="{441537BA-9CFE-4F41-9D21-24954822F403}" type="pres">
      <dgm:prSet presAssocID="{24FCEF05-BDCC-4382-A76B-7BA755BC8809}" presName="hierChild1" presStyleCnt="0">
        <dgm:presLayoutVars>
          <dgm:chPref val="1"/>
          <dgm:dir/>
          <dgm:animOne val="branch"/>
          <dgm:animLvl val="lvl"/>
          <dgm:resizeHandles/>
        </dgm:presLayoutVars>
      </dgm:prSet>
      <dgm:spPr/>
    </dgm:pt>
    <dgm:pt modelId="{69786C9F-E275-40B6-85AB-B863FCEB0E6C}" type="pres">
      <dgm:prSet presAssocID="{FFA8804A-1B12-49AD-B16E-750B51F3A88D}" presName="hierRoot1" presStyleCnt="0"/>
      <dgm:spPr/>
    </dgm:pt>
    <dgm:pt modelId="{DAE0C34F-2F62-4895-ACF7-122F2BB48507}" type="pres">
      <dgm:prSet presAssocID="{FFA8804A-1B12-49AD-B16E-750B51F3A88D}" presName="composite" presStyleCnt="0"/>
      <dgm:spPr/>
    </dgm:pt>
    <dgm:pt modelId="{D7EF7DEF-822D-46BA-B12C-1F7F55814D16}" type="pres">
      <dgm:prSet presAssocID="{FFA8804A-1B12-49AD-B16E-750B51F3A88D}" presName="background" presStyleLbl="node0" presStyleIdx="0" presStyleCnt="2"/>
      <dgm:spPr/>
    </dgm:pt>
    <dgm:pt modelId="{1A7B334B-830E-47DB-B19E-B951DA245AC7}" type="pres">
      <dgm:prSet presAssocID="{FFA8804A-1B12-49AD-B16E-750B51F3A88D}" presName="text" presStyleLbl="fgAcc0" presStyleIdx="0" presStyleCnt="2">
        <dgm:presLayoutVars>
          <dgm:chPref val="3"/>
        </dgm:presLayoutVars>
      </dgm:prSet>
      <dgm:spPr/>
    </dgm:pt>
    <dgm:pt modelId="{9B0BD4E4-7EE9-4BA7-BA84-0727EC088A4C}" type="pres">
      <dgm:prSet presAssocID="{FFA8804A-1B12-49AD-B16E-750B51F3A88D}" presName="hierChild2" presStyleCnt="0"/>
      <dgm:spPr/>
    </dgm:pt>
    <dgm:pt modelId="{04B7FB41-DBB0-4795-9EDE-867B92443E08}" type="pres">
      <dgm:prSet presAssocID="{F26F7CB4-F6EE-4A00-9FCC-5C0381D74560}" presName="hierRoot1" presStyleCnt="0"/>
      <dgm:spPr/>
    </dgm:pt>
    <dgm:pt modelId="{2CC1A0DF-2B7D-4D59-AA5D-C1CFFE8B7156}" type="pres">
      <dgm:prSet presAssocID="{F26F7CB4-F6EE-4A00-9FCC-5C0381D74560}" presName="composite" presStyleCnt="0"/>
      <dgm:spPr/>
    </dgm:pt>
    <dgm:pt modelId="{BFCF9777-2632-4BA3-8C81-E86672E92B10}" type="pres">
      <dgm:prSet presAssocID="{F26F7CB4-F6EE-4A00-9FCC-5C0381D74560}" presName="background" presStyleLbl="node0" presStyleIdx="1" presStyleCnt="2"/>
      <dgm:spPr/>
    </dgm:pt>
    <dgm:pt modelId="{3C92B46C-4B28-4D2E-9DE8-A8B0C55DC5EB}" type="pres">
      <dgm:prSet presAssocID="{F26F7CB4-F6EE-4A00-9FCC-5C0381D74560}" presName="text" presStyleLbl="fgAcc0" presStyleIdx="1" presStyleCnt="2" custScaleX="113753" custScaleY="127396">
        <dgm:presLayoutVars>
          <dgm:chPref val="3"/>
        </dgm:presLayoutVars>
      </dgm:prSet>
      <dgm:spPr/>
    </dgm:pt>
    <dgm:pt modelId="{5099C7EF-524E-4FFC-8856-3DBB588916D5}" type="pres">
      <dgm:prSet presAssocID="{F26F7CB4-F6EE-4A00-9FCC-5C0381D74560}" presName="hierChild2" presStyleCnt="0"/>
      <dgm:spPr/>
    </dgm:pt>
  </dgm:ptLst>
  <dgm:cxnLst>
    <dgm:cxn modelId="{A5098D10-C4EC-4BFF-BD8E-4C3CFBA7CAC2}" srcId="{24FCEF05-BDCC-4382-A76B-7BA755BC8809}" destId="{FFA8804A-1B12-49AD-B16E-750B51F3A88D}" srcOrd="0" destOrd="0" parTransId="{A0A9C0E0-4586-45C7-BB7F-055F4040332C}" sibTransId="{6E64C2D3-D2FD-45B5-8A41-1788BBDA67A0}"/>
    <dgm:cxn modelId="{A1C5F14E-257E-4259-98B5-8DE00E4D4EE2}" type="presOf" srcId="{24FCEF05-BDCC-4382-A76B-7BA755BC8809}" destId="{441537BA-9CFE-4F41-9D21-24954822F403}" srcOrd="0" destOrd="0" presId="urn:microsoft.com/office/officeart/2005/8/layout/hierarchy1"/>
    <dgm:cxn modelId="{A892F651-BCE4-463D-B2B5-F1CA802F6021}" type="presOf" srcId="{F26F7CB4-F6EE-4A00-9FCC-5C0381D74560}" destId="{3C92B46C-4B28-4D2E-9DE8-A8B0C55DC5EB}" srcOrd="0" destOrd="0" presId="urn:microsoft.com/office/officeart/2005/8/layout/hierarchy1"/>
    <dgm:cxn modelId="{F3696392-B4AC-45C1-A9D1-B0D54DAB9F8B}" type="presOf" srcId="{FFA8804A-1B12-49AD-B16E-750B51F3A88D}" destId="{1A7B334B-830E-47DB-B19E-B951DA245AC7}" srcOrd="0" destOrd="0" presId="urn:microsoft.com/office/officeart/2005/8/layout/hierarchy1"/>
    <dgm:cxn modelId="{F0A889D3-7BC9-4C57-8921-738CA9D212DA}" srcId="{24FCEF05-BDCC-4382-A76B-7BA755BC8809}" destId="{F26F7CB4-F6EE-4A00-9FCC-5C0381D74560}" srcOrd="1" destOrd="0" parTransId="{CF4669D3-9638-4A99-9D5C-AF81EB169161}" sibTransId="{FA8B53EA-EB08-41AB-8D92-B94844B3E7E4}"/>
    <dgm:cxn modelId="{3EDE478A-CE94-4AAF-A894-292FFD8517DD}" type="presParOf" srcId="{441537BA-9CFE-4F41-9D21-24954822F403}" destId="{69786C9F-E275-40B6-85AB-B863FCEB0E6C}" srcOrd="0" destOrd="0" presId="urn:microsoft.com/office/officeart/2005/8/layout/hierarchy1"/>
    <dgm:cxn modelId="{7200C2DA-F61F-469A-BD41-78D31681F3C8}" type="presParOf" srcId="{69786C9F-E275-40B6-85AB-B863FCEB0E6C}" destId="{DAE0C34F-2F62-4895-ACF7-122F2BB48507}" srcOrd="0" destOrd="0" presId="urn:microsoft.com/office/officeart/2005/8/layout/hierarchy1"/>
    <dgm:cxn modelId="{AF683B9B-4E4E-43F1-AE52-D2FB118BB160}" type="presParOf" srcId="{DAE0C34F-2F62-4895-ACF7-122F2BB48507}" destId="{D7EF7DEF-822D-46BA-B12C-1F7F55814D16}" srcOrd="0" destOrd="0" presId="urn:microsoft.com/office/officeart/2005/8/layout/hierarchy1"/>
    <dgm:cxn modelId="{6863AA2D-45B8-4562-AAA0-4577D6943D2A}" type="presParOf" srcId="{DAE0C34F-2F62-4895-ACF7-122F2BB48507}" destId="{1A7B334B-830E-47DB-B19E-B951DA245AC7}" srcOrd="1" destOrd="0" presId="urn:microsoft.com/office/officeart/2005/8/layout/hierarchy1"/>
    <dgm:cxn modelId="{14E679C7-7F22-49AA-9EBB-2D5D4BDAAAE8}" type="presParOf" srcId="{69786C9F-E275-40B6-85AB-B863FCEB0E6C}" destId="{9B0BD4E4-7EE9-4BA7-BA84-0727EC088A4C}" srcOrd="1" destOrd="0" presId="urn:microsoft.com/office/officeart/2005/8/layout/hierarchy1"/>
    <dgm:cxn modelId="{CD9D7D33-4BE8-4069-A78B-648BCCCA1878}" type="presParOf" srcId="{441537BA-9CFE-4F41-9D21-24954822F403}" destId="{04B7FB41-DBB0-4795-9EDE-867B92443E08}" srcOrd="1" destOrd="0" presId="urn:microsoft.com/office/officeart/2005/8/layout/hierarchy1"/>
    <dgm:cxn modelId="{A07BA669-0DCB-47D1-83D6-316FC8BFC8D7}" type="presParOf" srcId="{04B7FB41-DBB0-4795-9EDE-867B92443E08}" destId="{2CC1A0DF-2B7D-4D59-AA5D-C1CFFE8B7156}" srcOrd="0" destOrd="0" presId="urn:microsoft.com/office/officeart/2005/8/layout/hierarchy1"/>
    <dgm:cxn modelId="{B064A0A3-BACC-459D-919F-0BF92E5C623D}" type="presParOf" srcId="{2CC1A0DF-2B7D-4D59-AA5D-C1CFFE8B7156}" destId="{BFCF9777-2632-4BA3-8C81-E86672E92B10}" srcOrd="0" destOrd="0" presId="urn:microsoft.com/office/officeart/2005/8/layout/hierarchy1"/>
    <dgm:cxn modelId="{9436B5C8-ADF5-4CEC-8C4B-20EC7CC863A3}" type="presParOf" srcId="{2CC1A0DF-2B7D-4D59-AA5D-C1CFFE8B7156}" destId="{3C92B46C-4B28-4D2E-9DE8-A8B0C55DC5EB}" srcOrd="1" destOrd="0" presId="urn:microsoft.com/office/officeart/2005/8/layout/hierarchy1"/>
    <dgm:cxn modelId="{D7C2F9DE-AC66-45CB-B2CE-51F20A1244F0}" type="presParOf" srcId="{04B7FB41-DBB0-4795-9EDE-867B92443E08}" destId="{5099C7EF-524E-4FFC-8856-3DBB588916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60503-3106-4A77-B873-E603B68AE084}" type="doc">
      <dgm:prSet loTypeId="urn:microsoft.com/office/officeart/2005/8/layout/list1" loCatId="list" qsTypeId="urn:microsoft.com/office/officeart/2005/8/quickstyle/3d1" qsCatId="3D" csTypeId="urn:microsoft.com/office/officeart/2005/8/colors/accent1_3" csCatId="accent1" phldr="1"/>
      <dgm:spPr/>
      <dgm:t>
        <a:bodyPr/>
        <a:lstStyle/>
        <a:p>
          <a:endParaRPr lang="es-ES"/>
        </a:p>
      </dgm:t>
    </dgm:pt>
    <dgm:pt modelId="{36C543C7-6A37-48A8-BC8C-180C3D37AA41}">
      <dgm:prSet phldrT="[Texto]" custT="1"/>
      <dgm:spPr/>
      <dgm:t>
        <a:bodyPr/>
        <a:lstStyle/>
        <a:p>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Nociones básicas</a:t>
          </a:r>
        </a:p>
        <a:p>
          <a:endParaRPr lang="es-ES" sz="2000" b="1" dirty="0">
            <a:latin typeface="Arial" panose="020B0604020202020204" pitchFamily="34" charset="0"/>
            <a:cs typeface="Arial" panose="020B0604020202020204" pitchFamily="34" charset="0"/>
          </a:endParaRPr>
        </a:p>
      </dgm:t>
    </dgm:pt>
    <dgm:pt modelId="{6C48B304-8924-40E7-96DD-B045901B2B86}" type="parTrans" cxnId="{949D9C15-2FFB-40C1-A10A-4BEE64C2C325}">
      <dgm:prSet/>
      <dgm:spPr/>
      <dgm:t>
        <a:bodyPr/>
        <a:lstStyle/>
        <a:p>
          <a:endParaRPr lang="es-ES"/>
        </a:p>
      </dgm:t>
    </dgm:pt>
    <dgm:pt modelId="{122AD56D-316A-4EBB-B9A7-BA7328F7DD7D}" type="sibTrans" cxnId="{949D9C15-2FFB-40C1-A10A-4BEE64C2C325}">
      <dgm:prSet/>
      <dgm:spPr/>
      <dgm:t>
        <a:bodyPr/>
        <a:lstStyle/>
        <a:p>
          <a:endParaRPr lang="es-ES"/>
        </a:p>
      </dgm:t>
    </dgm:pt>
    <dgm:pt modelId="{6B698DCF-1A1F-431F-A6C9-20D5FFCE37E4}">
      <dgm:prSet phldrT="[Texto]" custT="1"/>
      <dgm:spPr/>
      <dgm:t>
        <a:bodyPr/>
        <a:lstStyle/>
        <a:p>
          <a:r>
            <a:rPr lang="es-ES" sz="1600" dirty="0">
              <a:latin typeface="Arial" panose="020B0604020202020204" pitchFamily="34" charset="0"/>
              <a:cs typeface="Arial" panose="020B0604020202020204" pitchFamily="34" charset="0"/>
            </a:rPr>
            <a:t>Necesita autorización:</a:t>
          </a:r>
        </a:p>
      </dgm:t>
    </dgm:pt>
    <dgm:pt modelId="{740F4185-6DE5-4788-9C13-21DFFA552ACA}" type="parTrans" cxnId="{EB2C0889-BC5C-4BCD-A159-29726AFB1ADC}">
      <dgm:prSet/>
      <dgm:spPr/>
      <dgm:t>
        <a:bodyPr/>
        <a:lstStyle/>
        <a:p>
          <a:endParaRPr lang="es-ES"/>
        </a:p>
      </dgm:t>
    </dgm:pt>
    <dgm:pt modelId="{C2584176-8252-4F79-9B2B-6E334282BFAC}" type="sibTrans" cxnId="{EB2C0889-BC5C-4BCD-A159-29726AFB1ADC}">
      <dgm:prSet/>
      <dgm:spPr/>
      <dgm:t>
        <a:bodyPr/>
        <a:lstStyle/>
        <a:p>
          <a:endParaRPr lang="es-ES"/>
        </a:p>
      </dgm:t>
    </dgm:pt>
    <dgm:pt modelId="{D1C6142A-CF0F-44EB-809E-9EA7EBB25456}">
      <dgm:prSet phldrT="[Texto]" custT="1"/>
      <dgm:spPr/>
      <dgm:t>
        <a:bodyPr/>
        <a:lstStyle/>
        <a:p>
          <a:r>
            <a:rPr lang="es-ES" sz="1600" dirty="0">
              <a:latin typeface="Arial" panose="020B0604020202020204" pitchFamily="34" charset="0"/>
              <a:cs typeface="Arial" panose="020B0604020202020204" pitchFamily="34" charset="0"/>
            </a:rPr>
            <a:t>No se necesita autorización:</a:t>
          </a:r>
        </a:p>
      </dgm:t>
    </dgm:pt>
    <dgm:pt modelId="{648199D5-81A5-4898-B73D-582F1C5AD1C1}" type="parTrans" cxnId="{4C0C1411-E242-4776-99DE-E27D8CFD54FB}">
      <dgm:prSet/>
      <dgm:spPr/>
      <dgm:t>
        <a:bodyPr/>
        <a:lstStyle/>
        <a:p>
          <a:endParaRPr lang="es-ES"/>
        </a:p>
      </dgm:t>
    </dgm:pt>
    <dgm:pt modelId="{FF5908F6-8694-4B7E-8888-0DC94C15AA24}" type="sibTrans" cxnId="{4C0C1411-E242-4776-99DE-E27D8CFD54FB}">
      <dgm:prSet/>
      <dgm:spPr/>
      <dgm:t>
        <a:bodyPr/>
        <a:lstStyle/>
        <a:p>
          <a:endParaRPr lang="es-ES"/>
        </a:p>
      </dgm:t>
    </dgm:pt>
    <dgm:pt modelId="{CACBF696-4D7E-4CD8-96D6-6D48B1D019B9}">
      <dgm:prSet phldrT="[Texto]" custT="1"/>
      <dgm:spPr/>
      <dgm:t>
        <a:bodyPr/>
        <a:lstStyle/>
        <a:p>
          <a:r>
            <a:rPr lang="es-ES" sz="2000" b="1" dirty="0">
              <a:latin typeface="Arial" panose="020B0604020202020204" pitchFamily="34" charset="0"/>
              <a:cs typeface="Arial" panose="020B0604020202020204" pitchFamily="34" charset="0"/>
            </a:rPr>
            <a:t>¿Cómo solicitarlo?</a:t>
          </a:r>
        </a:p>
      </dgm:t>
    </dgm:pt>
    <dgm:pt modelId="{445E7F4C-83D5-48D1-98CD-08AAAE5A90DA}" type="parTrans" cxnId="{D6EA757B-5E6A-4EC6-AE03-642E6E83DBB6}">
      <dgm:prSet/>
      <dgm:spPr/>
      <dgm:t>
        <a:bodyPr/>
        <a:lstStyle/>
        <a:p>
          <a:endParaRPr lang="es-ES"/>
        </a:p>
      </dgm:t>
    </dgm:pt>
    <dgm:pt modelId="{9DD20AA1-5730-4D8D-AAD9-5252FE54FF7B}" type="sibTrans" cxnId="{D6EA757B-5E6A-4EC6-AE03-642E6E83DBB6}">
      <dgm:prSet/>
      <dgm:spPr/>
      <dgm:t>
        <a:bodyPr/>
        <a:lstStyle/>
        <a:p>
          <a:endParaRPr lang="es-ES"/>
        </a:p>
      </dgm:t>
    </dgm:pt>
    <dgm:pt modelId="{872087A2-D9B6-4700-938C-B612DC2DA048}">
      <dgm:prSet phldrT="[Texto]" custT="1"/>
      <dgm:spPr/>
      <dgm:t>
        <a:bodyPr/>
        <a:lstStyle/>
        <a:p>
          <a:r>
            <a:rPr lang="es-ES" sz="1600" dirty="0">
              <a:latin typeface="Arial" panose="020B0604020202020204" pitchFamily="34" charset="0"/>
              <a:cs typeface="Arial" panose="020B0604020202020204" pitchFamily="34" charset="0"/>
            </a:rPr>
            <a:t>Modelo normalizado publicado en la web</a:t>
          </a:r>
          <a:endParaRPr lang="es-ES" sz="1600" dirty="0"/>
        </a:p>
      </dgm:t>
    </dgm:pt>
    <dgm:pt modelId="{233D826C-1E78-4C1F-B4C8-795F8A359A33}" type="parTrans" cxnId="{65D53B11-734A-4230-AE80-8062876D6A0C}">
      <dgm:prSet/>
      <dgm:spPr/>
      <dgm:t>
        <a:bodyPr/>
        <a:lstStyle/>
        <a:p>
          <a:endParaRPr lang="es-ES"/>
        </a:p>
      </dgm:t>
    </dgm:pt>
    <dgm:pt modelId="{5600FDA7-281C-448D-AAD9-9AF988DBAD94}" type="sibTrans" cxnId="{65D53B11-734A-4230-AE80-8062876D6A0C}">
      <dgm:prSet/>
      <dgm:spPr/>
      <dgm:t>
        <a:bodyPr/>
        <a:lstStyle/>
        <a:p>
          <a:endParaRPr lang="es-ES"/>
        </a:p>
      </dgm:t>
    </dgm:pt>
    <dgm:pt modelId="{774EDE08-6C70-4547-875B-2379B17E90A8}">
      <dgm:prSet phldrT="[Texto]" custT="1"/>
      <dgm:spPr/>
      <dgm:t>
        <a:bodyPr/>
        <a:lstStyle/>
        <a:p>
          <a:r>
            <a:rPr lang="es-ES" sz="1600" dirty="0">
              <a:latin typeface="Arial" panose="020B0604020202020204" pitchFamily="34" charset="0"/>
              <a:cs typeface="Arial" panose="020B0604020202020204" pitchFamily="34" charset="0"/>
            </a:rPr>
            <a:t>Actividades del proyecto</a:t>
          </a:r>
        </a:p>
      </dgm:t>
    </dgm:pt>
    <dgm:pt modelId="{6F6F57BD-604F-4380-948C-C277E68C2236}" type="parTrans" cxnId="{43054104-4A76-4791-9612-FC069C9B9D2D}">
      <dgm:prSet/>
      <dgm:spPr/>
      <dgm:t>
        <a:bodyPr/>
        <a:lstStyle/>
        <a:p>
          <a:endParaRPr lang="es-ES"/>
        </a:p>
      </dgm:t>
    </dgm:pt>
    <dgm:pt modelId="{E296A63F-319F-4D6C-AF88-8E6B9EB80209}" type="sibTrans" cxnId="{43054104-4A76-4791-9612-FC069C9B9D2D}">
      <dgm:prSet/>
      <dgm:spPr/>
      <dgm:t>
        <a:bodyPr/>
        <a:lstStyle/>
        <a:p>
          <a:endParaRPr lang="es-ES"/>
        </a:p>
      </dgm:t>
    </dgm:pt>
    <dgm:pt modelId="{AB2AEDC3-6B8C-47FD-B5EE-FE1B0A7C5884}">
      <dgm:prSet phldrT="[Texto]" custT="1"/>
      <dgm:spPr/>
      <dgm:t>
        <a:bodyPr/>
        <a:lstStyle/>
        <a:p>
          <a:r>
            <a:rPr lang="es-ES" sz="1600" dirty="0">
              <a:latin typeface="Arial" panose="020B0604020202020204" pitchFamily="34" charset="0"/>
              <a:cs typeface="Arial" panose="020B0604020202020204" pitchFamily="34" charset="0"/>
            </a:rPr>
            <a:t>Personal si comporta aumento/ disminución o variación de categorías</a:t>
          </a:r>
        </a:p>
      </dgm:t>
    </dgm:pt>
    <dgm:pt modelId="{48E5E431-A841-4724-8BE4-8ED05D134997}" type="parTrans" cxnId="{9118B04D-EF31-4488-8A74-64A35E158AF8}">
      <dgm:prSet/>
      <dgm:spPr/>
      <dgm:t>
        <a:bodyPr/>
        <a:lstStyle/>
        <a:p>
          <a:endParaRPr lang="es-ES"/>
        </a:p>
      </dgm:t>
    </dgm:pt>
    <dgm:pt modelId="{4701F26F-B756-4DCF-A636-8960F1128F4A}" type="sibTrans" cxnId="{9118B04D-EF31-4488-8A74-64A35E158AF8}">
      <dgm:prSet/>
      <dgm:spPr/>
      <dgm:t>
        <a:bodyPr/>
        <a:lstStyle/>
        <a:p>
          <a:endParaRPr lang="es-ES"/>
        </a:p>
      </dgm:t>
    </dgm:pt>
    <dgm:pt modelId="{D5856D4E-75F7-4654-A492-C7C94E6DE490}">
      <dgm:prSet phldrT="[Texto]" custT="1"/>
      <dgm:spPr/>
      <dgm:t>
        <a:bodyPr/>
        <a:lstStyle/>
        <a:p>
          <a:r>
            <a:rPr lang="es-ES" sz="1600" dirty="0">
              <a:latin typeface="Arial" panose="020B0604020202020204" pitchFamily="34" charset="0"/>
              <a:cs typeface="Arial" panose="020B0604020202020204" pitchFamily="34" charset="0"/>
            </a:rPr>
            <a:t>Otras cuestiones que impliquen modificaciones presupuestarias que impliquen variación +10% entre conceptos</a:t>
          </a:r>
        </a:p>
      </dgm:t>
    </dgm:pt>
    <dgm:pt modelId="{C328CBA1-8B36-4FD4-AFE2-73D1354FA0FD}" type="parTrans" cxnId="{FEE5597F-A094-478A-AEC2-BB8F65AF85D7}">
      <dgm:prSet/>
      <dgm:spPr/>
      <dgm:t>
        <a:bodyPr/>
        <a:lstStyle/>
        <a:p>
          <a:endParaRPr lang="es-ES"/>
        </a:p>
      </dgm:t>
    </dgm:pt>
    <dgm:pt modelId="{A96A51B4-74E8-4758-ACC6-1F82512B39BF}" type="sibTrans" cxnId="{FEE5597F-A094-478A-AEC2-BB8F65AF85D7}">
      <dgm:prSet/>
      <dgm:spPr/>
      <dgm:t>
        <a:bodyPr/>
        <a:lstStyle/>
        <a:p>
          <a:endParaRPr lang="es-ES"/>
        </a:p>
      </dgm:t>
    </dgm:pt>
    <dgm:pt modelId="{5808F7BF-6A64-4DFD-A9BD-824BD7DF1330}">
      <dgm:prSet phldrT="[Texto]" custT="1"/>
      <dgm:spPr/>
      <dgm:t>
        <a:bodyPr/>
        <a:lstStyle/>
        <a:p>
          <a:r>
            <a:rPr lang="es-ES" sz="1600" dirty="0">
              <a:latin typeface="Arial" panose="020B0604020202020204" pitchFamily="34" charset="0"/>
              <a:cs typeface="Arial" panose="020B0604020202020204" pitchFamily="34" charset="0"/>
            </a:rPr>
            <a:t>Modificaciones de personal que si no comporta aumento/disminución o cambio de categoría</a:t>
          </a:r>
        </a:p>
      </dgm:t>
    </dgm:pt>
    <dgm:pt modelId="{8F6AB902-59C6-4185-8508-11744AF87083}" type="parTrans" cxnId="{FBCA2270-A4BE-4D79-916D-82978A9C08BD}">
      <dgm:prSet/>
      <dgm:spPr/>
      <dgm:t>
        <a:bodyPr/>
        <a:lstStyle/>
        <a:p>
          <a:endParaRPr lang="es-ES"/>
        </a:p>
      </dgm:t>
    </dgm:pt>
    <dgm:pt modelId="{AF3CFF99-5C8D-4F0B-BD78-296FEF7468F1}" type="sibTrans" cxnId="{FBCA2270-A4BE-4D79-916D-82978A9C08BD}">
      <dgm:prSet/>
      <dgm:spPr/>
      <dgm:t>
        <a:bodyPr/>
        <a:lstStyle/>
        <a:p>
          <a:endParaRPr lang="es-ES"/>
        </a:p>
      </dgm:t>
    </dgm:pt>
    <dgm:pt modelId="{7BEA92F7-0C77-4A18-BF08-F8E97A302F5B}">
      <dgm:prSet phldrT="[Texto]" custT="1"/>
      <dgm:spPr/>
      <dgm:t>
        <a:bodyPr/>
        <a:lstStyle/>
        <a:p>
          <a:r>
            <a:rPr lang="es-ES" sz="1600" dirty="0">
              <a:latin typeface="Arial" panose="020B0604020202020204" pitchFamily="34" charset="0"/>
              <a:cs typeface="Arial" panose="020B0604020202020204" pitchFamily="34" charset="0"/>
            </a:rPr>
            <a:t>Variaciones presupuestarias entre partidas del mismo concepto o entre conceptos que no superen el 10%. </a:t>
          </a:r>
          <a:r>
            <a:rPr lang="es-ES" sz="1600" b="1" dirty="0">
              <a:latin typeface="Arial" panose="020B0604020202020204" pitchFamily="34" charset="0"/>
              <a:cs typeface="Arial" panose="020B0604020202020204" pitchFamily="34" charset="0"/>
            </a:rPr>
            <a:t>Pero sí comunicación</a:t>
          </a:r>
        </a:p>
      </dgm:t>
    </dgm:pt>
    <dgm:pt modelId="{23258549-D0B2-48E3-839A-798484342DBB}" type="parTrans" cxnId="{F21AEAD5-B6FB-4553-A78C-08233DA2F8E9}">
      <dgm:prSet/>
      <dgm:spPr/>
      <dgm:t>
        <a:bodyPr/>
        <a:lstStyle/>
        <a:p>
          <a:endParaRPr lang="es-ES"/>
        </a:p>
      </dgm:t>
    </dgm:pt>
    <dgm:pt modelId="{96264A9D-05E8-4728-898A-362091B9D2F5}" type="sibTrans" cxnId="{F21AEAD5-B6FB-4553-A78C-08233DA2F8E9}">
      <dgm:prSet/>
      <dgm:spPr/>
      <dgm:t>
        <a:bodyPr/>
        <a:lstStyle/>
        <a:p>
          <a:endParaRPr lang="es-ES"/>
        </a:p>
      </dgm:t>
    </dgm:pt>
    <dgm:pt modelId="{A7515F7F-5FE0-4A1E-BABB-6118B5FFBB9A}">
      <dgm:prSet custT="1"/>
      <dgm:spPr/>
      <dgm:t>
        <a:bodyPr/>
        <a:lstStyle/>
        <a:p>
          <a:r>
            <a:rPr lang="es-ES" sz="1600" dirty="0">
              <a:latin typeface="Arial" panose="020B0604020202020204" pitchFamily="34" charset="0"/>
              <a:cs typeface="Arial" panose="020B0604020202020204" pitchFamily="34" charset="0"/>
            </a:rPr>
            <a:t>Firmado electrónicamente por el representante legal de la entidad</a:t>
          </a:r>
        </a:p>
      </dgm:t>
    </dgm:pt>
    <dgm:pt modelId="{85329EBD-D635-4AD2-A359-8555D4779C29}" type="parTrans" cxnId="{C5D3FBFB-1BC9-49CB-8961-1AFAF22281E4}">
      <dgm:prSet/>
      <dgm:spPr/>
      <dgm:t>
        <a:bodyPr/>
        <a:lstStyle/>
        <a:p>
          <a:endParaRPr lang="es-ES"/>
        </a:p>
      </dgm:t>
    </dgm:pt>
    <dgm:pt modelId="{42D00AD8-47B7-4EE2-9EF7-1C23AB304BD2}" type="sibTrans" cxnId="{C5D3FBFB-1BC9-49CB-8961-1AFAF22281E4}">
      <dgm:prSet/>
      <dgm:spPr/>
      <dgm:t>
        <a:bodyPr/>
        <a:lstStyle/>
        <a:p>
          <a:endParaRPr lang="es-ES"/>
        </a:p>
      </dgm:t>
    </dgm:pt>
    <dgm:pt modelId="{814B6E80-D6AA-47CB-9D22-F8634D1A5ECD}">
      <dgm:prSet custT="1"/>
      <dgm:spPr/>
      <dgm:t>
        <a:bodyPr/>
        <a:lstStyle/>
        <a:p>
          <a:r>
            <a:rPr lang="es-ES" sz="1600" dirty="0">
              <a:latin typeface="Arial" panose="020B0604020202020204" pitchFamily="34" charset="0"/>
              <a:cs typeface="Arial" panose="020B0604020202020204" pitchFamily="34" charset="0"/>
            </a:rPr>
            <a:t>Presentado a través de </a:t>
          </a:r>
          <a:r>
            <a:rPr lang="es-ES" sz="1600" dirty="0" err="1">
              <a:latin typeface="Arial" panose="020B0604020202020204" pitchFamily="34" charset="0"/>
              <a:cs typeface="Arial" panose="020B0604020202020204" pitchFamily="34" charset="0"/>
            </a:rPr>
            <a:t>SIGES</a:t>
          </a:r>
          <a:r>
            <a:rPr lang="es-ES" sz="1600" dirty="0">
              <a:latin typeface="Arial" panose="020B0604020202020204" pitchFamily="34" charset="0"/>
              <a:cs typeface="Arial" panose="020B0604020202020204" pitchFamily="34" charset="0"/>
            </a:rPr>
            <a:t> o en su defecto por Registro Electrónico Común de la </a:t>
          </a:r>
          <a:r>
            <a:rPr lang="es-ES" sz="1600" dirty="0" err="1">
              <a:latin typeface="Arial" panose="020B0604020202020204" pitchFamily="34" charset="0"/>
              <a:cs typeface="Arial" panose="020B0604020202020204" pitchFamily="34" charset="0"/>
            </a:rPr>
            <a:t>AGE</a:t>
          </a:r>
          <a:endParaRPr lang="es-ES" sz="1600" dirty="0">
            <a:latin typeface="Arial" panose="020B0604020202020204" pitchFamily="34" charset="0"/>
            <a:cs typeface="Arial" panose="020B0604020202020204" pitchFamily="34" charset="0"/>
          </a:endParaRPr>
        </a:p>
      </dgm:t>
    </dgm:pt>
    <dgm:pt modelId="{0FE45626-4DCE-487B-8323-B1696722862B}" type="parTrans" cxnId="{07944F46-DD12-42AA-8539-263A45BCDACE}">
      <dgm:prSet/>
      <dgm:spPr/>
      <dgm:t>
        <a:bodyPr/>
        <a:lstStyle/>
        <a:p>
          <a:endParaRPr lang="es-ES"/>
        </a:p>
      </dgm:t>
    </dgm:pt>
    <dgm:pt modelId="{59865A0B-8B04-47E2-B0A2-0CC124CADD48}" type="sibTrans" cxnId="{07944F46-DD12-42AA-8539-263A45BCDACE}">
      <dgm:prSet/>
      <dgm:spPr/>
      <dgm:t>
        <a:bodyPr/>
        <a:lstStyle/>
        <a:p>
          <a:endParaRPr lang="es-ES"/>
        </a:p>
      </dgm:t>
    </dgm:pt>
    <dgm:pt modelId="{6FD6F7CA-D82D-402B-A892-531592438D08}">
      <dgm:prSet phldrT="[Texto]" custT="1"/>
      <dgm:spPr/>
      <dgm:t>
        <a:bodyPr/>
        <a:lstStyle/>
        <a:p>
          <a:endParaRPr lang="es-ES" sz="1600" dirty="0"/>
        </a:p>
      </dgm:t>
    </dgm:pt>
    <dgm:pt modelId="{729737F0-D10E-413C-A9DB-D6E3526E94D6}" type="parTrans" cxnId="{9B434B34-7AB0-42B7-A69C-1D045575CCC3}">
      <dgm:prSet/>
      <dgm:spPr/>
      <dgm:t>
        <a:bodyPr/>
        <a:lstStyle/>
        <a:p>
          <a:endParaRPr lang="es-ES"/>
        </a:p>
      </dgm:t>
    </dgm:pt>
    <dgm:pt modelId="{C91E8701-F42C-4151-A552-83FE4E0863C8}" type="sibTrans" cxnId="{9B434B34-7AB0-42B7-A69C-1D045575CCC3}">
      <dgm:prSet/>
      <dgm:spPr/>
      <dgm:t>
        <a:bodyPr/>
        <a:lstStyle/>
        <a:p>
          <a:endParaRPr lang="es-ES"/>
        </a:p>
      </dgm:t>
    </dgm:pt>
    <dgm:pt modelId="{34DBB715-5231-479F-897D-502289E2EBEA}">
      <dgm:prSet custT="1"/>
      <dgm:spPr/>
      <dgm:t>
        <a:bodyPr/>
        <a:lstStyle/>
        <a:p>
          <a:endParaRPr lang="es-ES" sz="1600" dirty="0">
            <a:latin typeface="Arial" panose="020B0604020202020204" pitchFamily="34" charset="0"/>
            <a:cs typeface="Arial" panose="020B0604020202020204" pitchFamily="34" charset="0"/>
          </a:endParaRPr>
        </a:p>
      </dgm:t>
    </dgm:pt>
    <dgm:pt modelId="{71A96F0D-C4B2-4872-A3FB-245111013608}" type="parTrans" cxnId="{68850865-4866-408D-B404-392BB07FDC1E}">
      <dgm:prSet/>
      <dgm:spPr/>
      <dgm:t>
        <a:bodyPr/>
        <a:lstStyle/>
        <a:p>
          <a:endParaRPr lang="es-ES"/>
        </a:p>
      </dgm:t>
    </dgm:pt>
    <dgm:pt modelId="{69982F39-50D0-4083-ADBE-860C55856F8C}" type="sibTrans" cxnId="{68850865-4866-408D-B404-392BB07FDC1E}">
      <dgm:prSet/>
      <dgm:spPr/>
      <dgm:t>
        <a:bodyPr/>
        <a:lstStyle/>
        <a:p>
          <a:endParaRPr lang="es-ES"/>
        </a:p>
      </dgm:t>
    </dgm:pt>
    <dgm:pt modelId="{C3EBC51C-E975-4394-B955-5363D6BA8635}" type="pres">
      <dgm:prSet presAssocID="{EB260503-3106-4A77-B873-E603B68AE084}" presName="linear" presStyleCnt="0">
        <dgm:presLayoutVars>
          <dgm:dir/>
          <dgm:animLvl val="lvl"/>
          <dgm:resizeHandles val="exact"/>
        </dgm:presLayoutVars>
      </dgm:prSet>
      <dgm:spPr/>
    </dgm:pt>
    <dgm:pt modelId="{BA247C1C-3648-4B64-AB61-D85E003B8CE6}" type="pres">
      <dgm:prSet presAssocID="{36C543C7-6A37-48A8-BC8C-180C3D37AA41}" presName="parentLin" presStyleCnt="0"/>
      <dgm:spPr/>
    </dgm:pt>
    <dgm:pt modelId="{7F0B39E8-9A0D-4EEE-9FD4-0D4F1AD37FB2}" type="pres">
      <dgm:prSet presAssocID="{36C543C7-6A37-48A8-BC8C-180C3D37AA41}" presName="parentLeftMargin" presStyleLbl="node1" presStyleIdx="0" presStyleCnt="2"/>
      <dgm:spPr/>
    </dgm:pt>
    <dgm:pt modelId="{8ED1BFE6-4E47-490E-A7F6-3FB37A2B6E82}" type="pres">
      <dgm:prSet presAssocID="{36C543C7-6A37-48A8-BC8C-180C3D37AA41}" presName="parentText" presStyleLbl="node1" presStyleIdx="0" presStyleCnt="2">
        <dgm:presLayoutVars>
          <dgm:chMax val="0"/>
          <dgm:bulletEnabled val="1"/>
        </dgm:presLayoutVars>
      </dgm:prSet>
      <dgm:spPr/>
    </dgm:pt>
    <dgm:pt modelId="{3819EAC0-9C25-4292-9132-8834D336E943}" type="pres">
      <dgm:prSet presAssocID="{36C543C7-6A37-48A8-BC8C-180C3D37AA41}" presName="negativeSpace" presStyleCnt="0"/>
      <dgm:spPr/>
    </dgm:pt>
    <dgm:pt modelId="{CF70E094-BEA4-40DE-9E57-69E2D5327A08}" type="pres">
      <dgm:prSet presAssocID="{36C543C7-6A37-48A8-BC8C-180C3D37AA41}" presName="childText" presStyleLbl="conFgAcc1" presStyleIdx="0" presStyleCnt="2">
        <dgm:presLayoutVars>
          <dgm:bulletEnabled val="1"/>
        </dgm:presLayoutVars>
      </dgm:prSet>
      <dgm:spPr/>
    </dgm:pt>
    <dgm:pt modelId="{7A12B040-6764-46BE-A168-1D27CDE37DA6}" type="pres">
      <dgm:prSet presAssocID="{122AD56D-316A-4EBB-B9A7-BA7328F7DD7D}" presName="spaceBetweenRectangles" presStyleCnt="0"/>
      <dgm:spPr/>
    </dgm:pt>
    <dgm:pt modelId="{9999460E-5135-448B-B06F-3EF3243DB7A5}" type="pres">
      <dgm:prSet presAssocID="{CACBF696-4D7E-4CD8-96D6-6D48B1D019B9}" presName="parentLin" presStyleCnt="0"/>
      <dgm:spPr/>
    </dgm:pt>
    <dgm:pt modelId="{DB44A92E-0355-4252-A656-0251F6F663EC}" type="pres">
      <dgm:prSet presAssocID="{CACBF696-4D7E-4CD8-96D6-6D48B1D019B9}" presName="parentLeftMargin" presStyleLbl="node1" presStyleIdx="0" presStyleCnt="2"/>
      <dgm:spPr/>
    </dgm:pt>
    <dgm:pt modelId="{3D7A17E8-5BDF-4AFE-8DAF-711189849BD6}" type="pres">
      <dgm:prSet presAssocID="{CACBF696-4D7E-4CD8-96D6-6D48B1D019B9}" presName="parentText" presStyleLbl="node1" presStyleIdx="1" presStyleCnt="2">
        <dgm:presLayoutVars>
          <dgm:chMax val="0"/>
          <dgm:bulletEnabled val="1"/>
        </dgm:presLayoutVars>
      </dgm:prSet>
      <dgm:spPr/>
    </dgm:pt>
    <dgm:pt modelId="{AF5E80F3-89BC-49DA-9E24-5118564F607B}" type="pres">
      <dgm:prSet presAssocID="{CACBF696-4D7E-4CD8-96D6-6D48B1D019B9}" presName="negativeSpace" presStyleCnt="0"/>
      <dgm:spPr/>
    </dgm:pt>
    <dgm:pt modelId="{9EBC45C9-A3E7-450A-8B40-CF4189853C07}" type="pres">
      <dgm:prSet presAssocID="{CACBF696-4D7E-4CD8-96D6-6D48B1D019B9}" presName="childText" presStyleLbl="conFgAcc1" presStyleIdx="1" presStyleCnt="2">
        <dgm:presLayoutVars>
          <dgm:bulletEnabled val="1"/>
        </dgm:presLayoutVars>
      </dgm:prSet>
      <dgm:spPr/>
    </dgm:pt>
  </dgm:ptLst>
  <dgm:cxnLst>
    <dgm:cxn modelId="{7F8C9F01-D6FC-4AA3-BE04-E82814D9FF38}" type="presOf" srcId="{814B6E80-D6AA-47CB-9D22-F8634D1A5ECD}" destId="{9EBC45C9-A3E7-450A-8B40-CF4189853C07}" srcOrd="0" destOrd="4" presId="urn:microsoft.com/office/officeart/2005/8/layout/list1"/>
    <dgm:cxn modelId="{43054104-4A76-4791-9612-FC069C9B9D2D}" srcId="{6B698DCF-1A1F-431F-A6C9-20D5FFCE37E4}" destId="{774EDE08-6C70-4547-875B-2379B17E90A8}" srcOrd="1" destOrd="0" parTransId="{6F6F57BD-604F-4380-948C-C277E68C2236}" sibTransId="{E296A63F-319F-4D6C-AF88-8E6B9EB80209}"/>
    <dgm:cxn modelId="{A1751B0B-B559-4986-B6F4-E7E0BB85157F}" type="presOf" srcId="{D5856D4E-75F7-4654-A492-C7C94E6DE490}" destId="{CF70E094-BEA4-40DE-9E57-69E2D5327A08}" srcOrd="0" destOrd="3" presId="urn:microsoft.com/office/officeart/2005/8/layout/list1"/>
    <dgm:cxn modelId="{4C0C1411-E242-4776-99DE-E27D8CFD54FB}" srcId="{36C543C7-6A37-48A8-BC8C-180C3D37AA41}" destId="{D1C6142A-CF0F-44EB-809E-9EA7EBB25456}" srcOrd="1" destOrd="0" parTransId="{648199D5-81A5-4898-B73D-582F1C5AD1C1}" sibTransId="{FF5908F6-8694-4B7E-8888-0DC94C15AA24}"/>
    <dgm:cxn modelId="{65D53B11-734A-4230-AE80-8062876D6A0C}" srcId="{CACBF696-4D7E-4CD8-96D6-6D48B1D019B9}" destId="{872087A2-D9B6-4700-938C-B612DC2DA048}" srcOrd="0" destOrd="0" parTransId="{233D826C-1E78-4C1F-B4C8-795F8A359A33}" sibTransId="{5600FDA7-281C-448D-AAD9-9AF988DBAD94}"/>
    <dgm:cxn modelId="{949D9C15-2FFB-40C1-A10A-4BEE64C2C325}" srcId="{EB260503-3106-4A77-B873-E603B68AE084}" destId="{36C543C7-6A37-48A8-BC8C-180C3D37AA41}" srcOrd="0" destOrd="0" parTransId="{6C48B304-8924-40E7-96DD-B045901B2B86}" sibTransId="{122AD56D-316A-4EBB-B9A7-BA7328F7DD7D}"/>
    <dgm:cxn modelId="{58D85830-FEFF-42FA-9D48-9EB625456A62}" type="presOf" srcId="{6FD6F7CA-D82D-402B-A892-531592438D08}" destId="{9EBC45C9-A3E7-450A-8B40-CF4189853C07}" srcOrd="0" destOrd="1" presId="urn:microsoft.com/office/officeart/2005/8/layout/list1"/>
    <dgm:cxn modelId="{9B434B34-7AB0-42B7-A69C-1D045575CCC3}" srcId="{CACBF696-4D7E-4CD8-96D6-6D48B1D019B9}" destId="{6FD6F7CA-D82D-402B-A892-531592438D08}" srcOrd="1" destOrd="0" parTransId="{729737F0-D10E-413C-A9DB-D6E3526E94D6}" sibTransId="{C91E8701-F42C-4151-A552-83FE4E0863C8}"/>
    <dgm:cxn modelId="{68850865-4866-408D-B404-392BB07FDC1E}" srcId="{CACBF696-4D7E-4CD8-96D6-6D48B1D019B9}" destId="{34DBB715-5231-479F-897D-502289E2EBEA}" srcOrd="3" destOrd="0" parTransId="{71A96F0D-C4B2-4872-A3FB-245111013608}" sibTransId="{69982F39-50D0-4083-ADBE-860C55856F8C}"/>
    <dgm:cxn modelId="{07944F46-DD12-42AA-8539-263A45BCDACE}" srcId="{CACBF696-4D7E-4CD8-96D6-6D48B1D019B9}" destId="{814B6E80-D6AA-47CB-9D22-F8634D1A5ECD}" srcOrd="4" destOrd="0" parTransId="{0FE45626-4DCE-487B-8323-B1696722862B}" sibTransId="{59865A0B-8B04-47E2-B0A2-0CC124CADD48}"/>
    <dgm:cxn modelId="{0DF3F646-B35D-471A-836A-D3D3BB86E047}" type="presOf" srcId="{AB2AEDC3-6B8C-47FD-B5EE-FE1B0A7C5884}" destId="{CF70E094-BEA4-40DE-9E57-69E2D5327A08}" srcOrd="0" destOrd="1" presId="urn:microsoft.com/office/officeart/2005/8/layout/list1"/>
    <dgm:cxn modelId="{9118B04D-EF31-4488-8A74-64A35E158AF8}" srcId="{6B698DCF-1A1F-431F-A6C9-20D5FFCE37E4}" destId="{AB2AEDC3-6B8C-47FD-B5EE-FE1B0A7C5884}" srcOrd="0" destOrd="0" parTransId="{48E5E431-A841-4724-8BE4-8ED05D134997}" sibTransId="{4701F26F-B756-4DCF-A636-8960F1128F4A}"/>
    <dgm:cxn modelId="{36DDC16D-B176-45F2-9E30-F759E679DD15}" type="presOf" srcId="{872087A2-D9B6-4700-938C-B612DC2DA048}" destId="{9EBC45C9-A3E7-450A-8B40-CF4189853C07}" srcOrd="0" destOrd="0" presId="urn:microsoft.com/office/officeart/2005/8/layout/list1"/>
    <dgm:cxn modelId="{FBCA2270-A4BE-4D79-916D-82978A9C08BD}" srcId="{D1C6142A-CF0F-44EB-809E-9EA7EBB25456}" destId="{5808F7BF-6A64-4DFD-A9BD-824BD7DF1330}" srcOrd="0" destOrd="0" parTransId="{8F6AB902-59C6-4185-8508-11744AF87083}" sibTransId="{AF3CFF99-5C8D-4F0B-BD78-296FEF7468F1}"/>
    <dgm:cxn modelId="{4DA2B671-733F-4EB3-AD23-1DBD44582FB4}" type="presOf" srcId="{CACBF696-4D7E-4CD8-96D6-6D48B1D019B9}" destId="{3D7A17E8-5BDF-4AFE-8DAF-711189849BD6}" srcOrd="1" destOrd="0" presId="urn:microsoft.com/office/officeart/2005/8/layout/list1"/>
    <dgm:cxn modelId="{D6EA757B-5E6A-4EC6-AE03-642E6E83DBB6}" srcId="{EB260503-3106-4A77-B873-E603B68AE084}" destId="{CACBF696-4D7E-4CD8-96D6-6D48B1D019B9}" srcOrd="1" destOrd="0" parTransId="{445E7F4C-83D5-48D1-98CD-08AAAE5A90DA}" sibTransId="{9DD20AA1-5730-4D8D-AAD9-5252FE54FF7B}"/>
    <dgm:cxn modelId="{9FE7437C-4C55-4C6D-BAF7-508D1353E559}" type="presOf" srcId="{34DBB715-5231-479F-897D-502289E2EBEA}" destId="{9EBC45C9-A3E7-450A-8B40-CF4189853C07}" srcOrd="0" destOrd="3" presId="urn:microsoft.com/office/officeart/2005/8/layout/list1"/>
    <dgm:cxn modelId="{FEE5597F-A094-478A-AEC2-BB8F65AF85D7}" srcId="{6B698DCF-1A1F-431F-A6C9-20D5FFCE37E4}" destId="{D5856D4E-75F7-4654-A492-C7C94E6DE490}" srcOrd="2" destOrd="0" parTransId="{C328CBA1-8B36-4FD4-AFE2-73D1354FA0FD}" sibTransId="{A96A51B4-74E8-4758-ACC6-1F82512B39BF}"/>
    <dgm:cxn modelId="{525AE382-7861-44C2-B42A-87165544B320}" type="presOf" srcId="{EB260503-3106-4A77-B873-E603B68AE084}" destId="{C3EBC51C-E975-4394-B955-5363D6BA8635}" srcOrd="0" destOrd="0" presId="urn:microsoft.com/office/officeart/2005/8/layout/list1"/>
    <dgm:cxn modelId="{EB2C0889-BC5C-4BCD-A159-29726AFB1ADC}" srcId="{36C543C7-6A37-48A8-BC8C-180C3D37AA41}" destId="{6B698DCF-1A1F-431F-A6C9-20D5FFCE37E4}" srcOrd="0" destOrd="0" parTransId="{740F4185-6DE5-4788-9C13-21DFFA552ACA}" sibTransId="{C2584176-8252-4F79-9B2B-6E334282BFAC}"/>
    <dgm:cxn modelId="{3024F08E-8169-47C2-A163-193CCF2106CE}" type="presOf" srcId="{D1C6142A-CF0F-44EB-809E-9EA7EBB25456}" destId="{CF70E094-BEA4-40DE-9E57-69E2D5327A08}" srcOrd="0" destOrd="4" presId="urn:microsoft.com/office/officeart/2005/8/layout/list1"/>
    <dgm:cxn modelId="{DB041496-304C-4B0A-931B-417A11418817}" type="presOf" srcId="{36C543C7-6A37-48A8-BC8C-180C3D37AA41}" destId="{8ED1BFE6-4E47-490E-A7F6-3FB37A2B6E82}" srcOrd="1" destOrd="0" presId="urn:microsoft.com/office/officeart/2005/8/layout/list1"/>
    <dgm:cxn modelId="{E8473C9D-8DA6-4CAB-98BC-D13B1B3BD559}" type="presOf" srcId="{36C543C7-6A37-48A8-BC8C-180C3D37AA41}" destId="{7F0B39E8-9A0D-4EEE-9FD4-0D4F1AD37FB2}" srcOrd="0" destOrd="0" presId="urn:microsoft.com/office/officeart/2005/8/layout/list1"/>
    <dgm:cxn modelId="{A6A769A0-82B3-41F2-A2DE-41FFCD1A6256}" type="presOf" srcId="{5808F7BF-6A64-4DFD-A9BD-824BD7DF1330}" destId="{CF70E094-BEA4-40DE-9E57-69E2D5327A08}" srcOrd="0" destOrd="5" presId="urn:microsoft.com/office/officeart/2005/8/layout/list1"/>
    <dgm:cxn modelId="{B1EB3FBB-5EBB-4AF0-AA28-BAB368A6C421}" type="presOf" srcId="{A7515F7F-5FE0-4A1E-BABB-6118B5FFBB9A}" destId="{9EBC45C9-A3E7-450A-8B40-CF4189853C07}" srcOrd="0" destOrd="2" presId="urn:microsoft.com/office/officeart/2005/8/layout/list1"/>
    <dgm:cxn modelId="{B669BCD5-0C51-4AFE-B66E-349EAB1B63EF}" type="presOf" srcId="{7BEA92F7-0C77-4A18-BF08-F8E97A302F5B}" destId="{CF70E094-BEA4-40DE-9E57-69E2D5327A08}" srcOrd="0" destOrd="6" presId="urn:microsoft.com/office/officeart/2005/8/layout/list1"/>
    <dgm:cxn modelId="{F21AEAD5-B6FB-4553-A78C-08233DA2F8E9}" srcId="{D1C6142A-CF0F-44EB-809E-9EA7EBB25456}" destId="{7BEA92F7-0C77-4A18-BF08-F8E97A302F5B}" srcOrd="1" destOrd="0" parTransId="{23258549-D0B2-48E3-839A-798484342DBB}" sibTransId="{96264A9D-05E8-4728-898A-362091B9D2F5}"/>
    <dgm:cxn modelId="{EA1C3FDA-1438-49E3-90C2-3E27B909C21F}" type="presOf" srcId="{CACBF696-4D7E-4CD8-96D6-6D48B1D019B9}" destId="{DB44A92E-0355-4252-A656-0251F6F663EC}" srcOrd="0" destOrd="0" presId="urn:microsoft.com/office/officeart/2005/8/layout/list1"/>
    <dgm:cxn modelId="{52C617E9-1019-4064-AA37-AAB860D1A5DE}" type="presOf" srcId="{774EDE08-6C70-4547-875B-2379B17E90A8}" destId="{CF70E094-BEA4-40DE-9E57-69E2D5327A08}" srcOrd="0" destOrd="2" presId="urn:microsoft.com/office/officeart/2005/8/layout/list1"/>
    <dgm:cxn modelId="{C5D3FBFB-1BC9-49CB-8961-1AFAF22281E4}" srcId="{CACBF696-4D7E-4CD8-96D6-6D48B1D019B9}" destId="{A7515F7F-5FE0-4A1E-BABB-6118B5FFBB9A}" srcOrd="2" destOrd="0" parTransId="{85329EBD-D635-4AD2-A359-8555D4779C29}" sibTransId="{42D00AD8-47B7-4EE2-9EF7-1C23AB304BD2}"/>
    <dgm:cxn modelId="{4FF74EFC-A151-4A48-848E-F82101DF13E5}" type="presOf" srcId="{6B698DCF-1A1F-431F-A6C9-20D5FFCE37E4}" destId="{CF70E094-BEA4-40DE-9E57-69E2D5327A08}" srcOrd="0" destOrd="0" presId="urn:microsoft.com/office/officeart/2005/8/layout/list1"/>
    <dgm:cxn modelId="{1E903DED-6691-42EE-855D-2C2627A520FA}" type="presParOf" srcId="{C3EBC51C-E975-4394-B955-5363D6BA8635}" destId="{BA247C1C-3648-4B64-AB61-D85E003B8CE6}" srcOrd="0" destOrd="0" presId="urn:microsoft.com/office/officeart/2005/8/layout/list1"/>
    <dgm:cxn modelId="{549D16BB-E73D-4BF8-826D-799454D2F4A3}" type="presParOf" srcId="{BA247C1C-3648-4B64-AB61-D85E003B8CE6}" destId="{7F0B39E8-9A0D-4EEE-9FD4-0D4F1AD37FB2}" srcOrd="0" destOrd="0" presId="urn:microsoft.com/office/officeart/2005/8/layout/list1"/>
    <dgm:cxn modelId="{EAB3C82F-4EF6-4355-8FD3-A93CFA963F51}" type="presParOf" srcId="{BA247C1C-3648-4B64-AB61-D85E003B8CE6}" destId="{8ED1BFE6-4E47-490E-A7F6-3FB37A2B6E82}" srcOrd="1" destOrd="0" presId="urn:microsoft.com/office/officeart/2005/8/layout/list1"/>
    <dgm:cxn modelId="{4B86B774-248B-4736-8C96-46FF764F3849}" type="presParOf" srcId="{C3EBC51C-E975-4394-B955-5363D6BA8635}" destId="{3819EAC0-9C25-4292-9132-8834D336E943}" srcOrd="1" destOrd="0" presId="urn:microsoft.com/office/officeart/2005/8/layout/list1"/>
    <dgm:cxn modelId="{025D8EFF-0F17-4B76-BB7A-E30EE997669F}" type="presParOf" srcId="{C3EBC51C-E975-4394-B955-5363D6BA8635}" destId="{CF70E094-BEA4-40DE-9E57-69E2D5327A08}" srcOrd="2" destOrd="0" presId="urn:microsoft.com/office/officeart/2005/8/layout/list1"/>
    <dgm:cxn modelId="{AACBAE82-49E1-471E-9CE3-00F3A17C5601}" type="presParOf" srcId="{C3EBC51C-E975-4394-B955-5363D6BA8635}" destId="{7A12B040-6764-46BE-A168-1D27CDE37DA6}" srcOrd="3" destOrd="0" presId="urn:microsoft.com/office/officeart/2005/8/layout/list1"/>
    <dgm:cxn modelId="{CA8EEBF3-F053-403B-A9DB-4848861959D0}" type="presParOf" srcId="{C3EBC51C-E975-4394-B955-5363D6BA8635}" destId="{9999460E-5135-448B-B06F-3EF3243DB7A5}" srcOrd="4" destOrd="0" presId="urn:microsoft.com/office/officeart/2005/8/layout/list1"/>
    <dgm:cxn modelId="{9DDB8639-7E93-4079-83C9-3EF93C7F64C4}" type="presParOf" srcId="{9999460E-5135-448B-B06F-3EF3243DB7A5}" destId="{DB44A92E-0355-4252-A656-0251F6F663EC}" srcOrd="0" destOrd="0" presId="urn:microsoft.com/office/officeart/2005/8/layout/list1"/>
    <dgm:cxn modelId="{4DC9846A-84D3-43ED-86E1-8F73C3C2C5EB}" type="presParOf" srcId="{9999460E-5135-448B-B06F-3EF3243DB7A5}" destId="{3D7A17E8-5BDF-4AFE-8DAF-711189849BD6}" srcOrd="1" destOrd="0" presId="urn:microsoft.com/office/officeart/2005/8/layout/list1"/>
    <dgm:cxn modelId="{5AC515EC-87FB-4F63-8307-92DC17AC73B4}" type="presParOf" srcId="{C3EBC51C-E975-4394-B955-5363D6BA8635}" destId="{AF5E80F3-89BC-49DA-9E24-5118564F607B}" srcOrd="5" destOrd="0" presId="urn:microsoft.com/office/officeart/2005/8/layout/list1"/>
    <dgm:cxn modelId="{E410DA9B-F7AA-4CBB-A092-4D37CAF68E16}" type="presParOf" srcId="{C3EBC51C-E975-4394-B955-5363D6BA8635}" destId="{9EBC45C9-A3E7-450A-8B40-CF4189853C0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60503-3106-4A77-B873-E603B68AE084}"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es-ES"/>
        </a:p>
      </dgm:t>
    </dgm:pt>
    <dgm:pt modelId="{79492487-2CA7-438E-8058-22D2B9391390}">
      <dgm:prSet phldrT="[Texto]" custT="1"/>
      <dgm:spPr/>
      <dgm:t>
        <a:bodyPr/>
        <a:lstStyle/>
        <a:p>
          <a:r>
            <a:rPr lang="es-ES" sz="2000" b="1" dirty="0">
              <a:latin typeface="Arial" panose="020B0604020202020204" pitchFamily="34" charset="0"/>
              <a:cs typeface="Arial" panose="020B0604020202020204" pitchFamily="34" charset="0"/>
            </a:rPr>
            <a:t>¿Cuándo solicitarlo?</a:t>
          </a:r>
        </a:p>
      </dgm:t>
    </dgm:pt>
    <dgm:pt modelId="{1EA13FB2-77C5-40E6-9751-70A3D3B1A40A}" type="parTrans" cxnId="{E7A685E5-8C4D-4C3F-BA01-2A4721EADDE0}">
      <dgm:prSet/>
      <dgm:spPr/>
      <dgm:t>
        <a:bodyPr/>
        <a:lstStyle/>
        <a:p>
          <a:endParaRPr lang="es-ES"/>
        </a:p>
      </dgm:t>
    </dgm:pt>
    <dgm:pt modelId="{10F0D9E7-57A0-4F0A-9C5F-5E149B1F1F51}" type="sibTrans" cxnId="{E7A685E5-8C4D-4C3F-BA01-2A4721EADDE0}">
      <dgm:prSet/>
      <dgm:spPr/>
      <dgm:t>
        <a:bodyPr/>
        <a:lstStyle/>
        <a:p>
          <a:endParaRPr lang="es-ES"/>
        </a:p>
      </dgm:t>
    </dgm:pt>
    <dgm:pt modelId="{33E2C9F6-9AFB-48B0-9912-A8612CA4DDC1}">
      <dgm:prSet phldrT="[Texto]" custT="1"/>
      <dgm:spPr/>
      <dgm:t>
        <a:bodyPr/>
        <a:lstStyle/>
        <a:p>
          <a:r>
            <a:rPr lang="es-ES" sz="1600" b="1" dirty="0">
              <a:latin typeface="Arial" panose="020B0604020202020204" pitchFamily="34" charset="0"/>
              <a:cs typeface="Arial" panose="020B0604020202020204" pitchFamily="34" charset="0"/>
            </a:rPr>
            <a:t>Hasta 33 días hábiles </a:t>
          </a:r>
          <a:r>
            <a:rPr lang="es-ES" sz="1600" dirty="0">
              <a:latin typeface="Arial" panose="020B0604020202020204" pitchFamily="34" charset="0"/>
              <a:cs typeface="Arial" panose="020B0604020202020204" pitchFamily="34" charset="0"/>
            </a:rPr>
            <a:t>anteriores a que finalice el plazo de ejecución</a:t>
          </a:r>
          <a:endParaRPr lang="es-ES" sz="1600" dirty="0"/>
        </a:p>
      </dgm:t>
    </dgm:pt>
    <dgm:pt modelId="{DEADFA15-675F-4705-82B1-E9B051F09FBA}" type="parTrans" cxnId="{DFCC6E2B-4160-42A4-8C9E-F82ADE1A96D0}">
      <dgm:prSet/>
      <dgm:spPr/>
      <dgm:t>
        <a:bodyPr/>
        <a:lstStyle/>
        <a:p>
          <a:endParaRPr lang="es-ES"/>
        </a:p>
      </dgm:t>
    </dgm:pt>
    <dgm:pt modelId="{9CC69009-A606-42D7-BA0D-068C799FADD7}" type="sibTrans" cxnId="{DFCC6E2B-4160-42A4-8C9E-F82ADE1A96D0}">
      <dgm:prSet/>
      <dgm:spPr/>
      <dgm:t>
        <a:bodyPr/>
        <a:lstStyle/>
        <a:p>
          <a:endParaRPr lang="es-ES"/>
        </a:p>
      </dgm:t>
    </dgm:pt>
    <dgm:pt modelId="{3E1F97BE-3D9B-434B-BCA4-94B6C21220F4}">
      <dgm:prSet custT="1"/>
      <dgm:spPr/>
      <dgm:t>
        <a:bodyPr/>
        <a:lstStyle/>
        <a:p>
          <a:r>
            <a:rPr lang="es-ES" sz="1600" dirty="0">
              <a:latin typeface="Arial" panose="020B0604020202020204" pitchFamily="34" charset="0"/>
              <a:cs typeface="Arial" panose="020B0604020202020204" pitchFamily="34" charset="0"/>
            </a:rPr>
            <a:t>Si no se contesta en el plazo de 33 días hábiles, se entiende concedido</a:t>
          </a:r>
        </a:p>
      </dgm:t>
    </dgm:pt>
    <dgm:pt modelId="{68E12A51-F8BE-4D44-840B-356C4796D949}" type="parTrans" cxnId="{82521D36-8B05-4167-B4A4-9CE69F134545}">
      <dgm:prSet/>
      <dgm:spPr/>
      <dgm:t>
        <a:bodyPr/>
        <a:lstStyle/>
        <a:p>
          <a:endParaRPr lang="es-ES"/>
        </a:p>
      </dgm:t>
    </dgm:pt>
    <dgm:pt modelId="{56EFA669-99CF-47AE-ADA1-08E0A03C6DB0}" type="sibTrans" cxnId="{82521D36-8B05-4167-B4A4-9CE69F134545}">
      <dgm:prSet/>
      <dgm:spPr/>
      <dgm:t>
        <a:bodyPr/>
        <a:lstStyle/>
        <a:p>
          <a:endParaRPr lang="es-ES"/>
        </a:p>
      </dgm:t>
    </dgm:pt>
    <dgm:pt modelId="{12AC867A-2CC9-4B89-BED4-9312DBC03039}">
      <dgm:prSet custT="1"/>
      <dgm:spPr/>
      <dgm:t>
        <a:bodyPr/>
        <a:lstStyle/>
        <a:p>
          <a:r>
            <a:rPr lang="es-ES" sz="2000" b="1" dirty="0">
              <a:latin typeface="Arial" panose="020B0604020202020204" pitchFamily="34" charset="0"/>
              <a:cs typeface="Arial" panose="020B0604020202020204" pitchFamily="34" charset="0"/>
            </a:rPr>
            <a:t>Aspectos a tener en cuenta</a:t>
          </a:r>
        </a:p>
      </dgm:t>
    </dgm:pt>
    <dgm:pt modelId="{4CF5AAE5-3131-4CF1-A794-632A2380F7DA}" type="parTrans" cxnId="{21F3C0F0-E929-41BD-9A0C-8E64BB8484B7}">
      <dgm:prSet/>
      <dgm:spPr/>
      <dgm:t>
        <a:bodyPr/>
        <a:lstStyle/>
        <a:p>
          <a:endParaRPr lang="es-ES"/>
        </a:p>
      </dgm:t>
    </dgm:pt>
    <dgm:pt modelId="{836F3687-002F-493C-96BC-34294FE9C202}" type="sibTrans" cxnId="{21F3C0F0-E929-41BD-9A0C-8E64BB8484B7}">
      <dgm:prSet/>
      <dgm:spPr/>
      <dgm:t>
        <a:bodyPr/>
        <a:lstStyle/>
        <a:p>
          <a:endParaRPr lang="es-ES"/>
        </a:p>
      </dgm:t>
    </dgm:pt>
    <dgm:pt modelId="{986FBB3F-9D95-4E3E-8FDF-9C4E7D5AB186}">
      <dgm:prSet custT="1"/>
      <dgm:spPr/>
      <dgm:t>
        <a:bodyPr/>
        <a:lstStyle/>
        <a:p>
          <a:r>
            <a:rPr lang="es-ES" sz="1600" dirty="0">
              <a:latin typeface="Arial" panose="020B0604020202020204" pitchFamily="34" charset="0"/>
              <a:cs typeface="Arial" panose="020B0604020202020204" pitchFamily="34" charset="0"/>
            </a:rPr>
            <a:t>La referencia del 10% se toma respecto al concepto al que se quiere trasladar la modificación.</a:t>
          </a:r>
        </a:p>
      </dgm:t>
    </dgm:pt>
    <dgm:pt modelId="{3BB389D3-BF55-45F2-86D0-EDF3033C6BAA}" type="parTrans" cxnId="{EB0417B8-32A4-46E4-BF6D-CA63B57A5A38}">
      <dgm:prSet/>
      <dgm:spPr/>
      <dgm:t>
        <a:bodyPr/>
        <a:lstStyle/>
        <a:p>
          <a:endParaRPr lang="es-ES"/>
        </a:p>
      </dgm:t>
    </dgm:pt>
    <dgm:pt modelId="{94E753E6-3CEE-4417-A6E8-AB27535F8316}" type="sibTrans" cxnId="{EB0417B8-32A4-46E4-BF6D-CA63B57A5A38}">
      <dgm:prSet/>
      <dgm:spPr/>
      <dgm:t>
        <a:bodyPr/>
        <a:lstStyle/>
        <a:p>
          <a:endParaRPr lang="es-ES"/>
        </a:p>
      </dgm:t>
    </dgm:pt>
    <dgm:pt modelId="{E2224BF8-B854-459E-9EC5-CA05B0B44E87}">
      <dgm:prSet custT="1"/>
      <dgm:spPr/>
      <dgm:t>
        <a:bodyPr/>
        <a:lstStyle/>
        <a:p>
          <a:r>
            <a:rPr lang="es-ES" sz="1600" dirty="0">
              <a:latin typeface="Arial" panose="020B0604020202020204" pitchFamily="34" charset="0"/>
              <a:cs typeface="Arial" panose="020B0604020202020204" pitchFamily="34" charset="0"/>
            </a:rPr>
            <a:t>Siempre motivado</a:t>
          </a:r>
        </a:p>
      </dgm:t>
    </dgm:pt>
    <dgm:pt modelId="{956F2F6D-CE96-41D1-828A-13F3C6BB3BA9}" type="parTrans" cxnId="{77B312DF-0F9B-4D76-91A3-4976C231DFE2}">
      <dgm:prSet/>
      <dgm:spPr/>
      <dgm:t>
        <a:bodyPr/>
        <a:lstStyle/>
        <a:p>
          <a:endParaRPr lang="es-ES"/>
        </a:p>
      </dgm:t>
    </dgm:pt>
    <dgm:pt modelId="{DFCF88DD-F7DE-4CEA-8873-0699AB4A9F35}" type="sibTrans" cxnId="{77B312DF-0F9B-4D76-91A3-4976C231DFE2}">
      <dgm:prSet/>
      <dgm:spPr/>
      <dgm:t>
        <a:bodyPr/>
        <a:lstStyle/>
        <a:p>
          <a:endParaRPr lang="es-ES"/>
        </a:p>
      </dgm:t>
    </dgm:pt>
    <dgm:pt modelId="{FEDB5955-B432-452E-B5E4-2DE8964EF861}">
      <dgm:prSet phldrT="[Texto]" custT="1"/>
      <dgm:spPr/>
      <dgm:t>
        <a:bodyPr/>
        <a:lstStyle/>
        <a:p>
          <a:endParaRPr lang="es-ES" sz="1600" dirty="0"/>
        </a:p>
      </dgm:t>
    </dgm:pt>
    <dgm:pt modelId="{C9A920B5-AF9B-4C26-9E8E-F5B59AEC339F}" type="parTrans" cxnId="{15B38148-3EE2-40C0-86EA-46B682E532FC}">
      <dgm:prSet/>
      <dgm:spPr/>
      <dgm:t>
        <a:bodyPr/>
        <a:lstStyle/>
        <a:p>
          <a:endParaRPr lang="es-ES"/>
        </a:p>
      </dgm:t>
    </dgm:pt>
    <dgm:pt modelId="{8EB5FB51-8B1D-4652-A836-EC22359F777D}" type="sibTrans" cxnId="{15B38148-3EE2-40C0-86EA-46B682E532FC}">
      <dgm:prSet/>
      <dgm:spPr/>
      <dgm:t>
        <a:bodyPr/>
        <a:lstStyle/>
        <a:p>
          <a:endParaRPr lang="es-ES"/>
        </a:p>
      </dgm:t>
    </dgm:pt>
    <dgm:pt modelId="{E402C52A-C739-493A-B03D-AAD1F2BBA9B1}">
      <dgm:prSet custT="1"/>
      <dgm:spPr/>
      <dgm:t>
        <a:bodyPr/>
        <a:lstStyle/>
        <a:p>
          <a:endParaRPr lang="es-ES" sz="1600" dirty="0">
            <a:latin typeface="Arial" panose="020B0604020202020204" pitchFamily="34" charset="0"/>
            <a:cs typeface="Arial" panose="020B0604020202020204" pitchFamily="34" charset="0"/>
          </a:endParaRPr>
        </a:p>
      </dgm:t>
    </dgm:pt>
    <dgm:pt modelId="{D8C66F15-634F-4F7E-918C-664AD406FE40}" type="parTrans" cxnId="{A462086E-0A5E-401E-BD42-72F5F2B6D5A1}">
      <dgm:prSet/>
      <dgm:spPr/>
      <dgm:t>
        <a:bodyPr/>
        <a:lstStyle/>
        <a:p>
          <a:endParaRPr lang="es-ES"/>
        </a:p>
      </dgm:t>
    </dgm:pt>
    <dgm:pt modelId="{59DF35C3-F30C-465E-80EF-D771D7104B60}" type="sibTrans" cxnId="{A462086E-0A5E-401E-BD42-72F5F2B6D5A1}">
      <dgm:prSet/>
      <dgm:spPr/>
      <dgm:t>
        <a:bodyPr/>
        <a:lstStyle/>
        <a:p>
          <a:endParaRPr lang="es-ES"/>
        </a:p>
      </dgm:t>
    </dgm:pt>
    <dgm:pt modelId="{BAA1E4D0-94F0-4E0A-AF62-75D5A0744870}" type="pres">
      <dgm:prSet presAssocID="{EB260503-3106-4A77-B873-E603B68AE084}" presName="linear" presStyleCnt="0">
        <dgm:presLayoutVars>
          <dgm:dir/>
          <dgm:animLvl val="lvl"/>
          <dgm:resizeHandles val="exact"/>
        </dgm:presLayoutVars>
      </dgm:prSet>
      <dgm:spPr/>
    </dgm:pt>
    <dgm:pt modelId="{26D5B8AA-217F-461B-8574-F1443A62585F}" type="pres">
      <dgm:prSet presAssocID="{79492487-2CA7-438E-8058-22D2B9391390}" presName="parentLin" presStyleCnt="0"/>
      <dgm:spPr/>
    </dgm:pt>
    <dgm:pt modelId="{E282C5AD-3BD3-4406-AC7C-F049A95E811E}" type="pres">
      <dgm:prSet presAssocID="{79492487-2CA7-438E-8058-22D2B9391390}" presName="parentLeftMargin" presStyleLbl="node1" presStyleIdx="0" presStyleCnt="2"/>
      <dgm:spPr/>
    </dgm:pt>
    <dgm:pt modelId="{CDF85450-85FA-472B-B7AC-CE57E5DA4606}" type="pres">
      <dgm:prSet presAssocID="{79492487-2CA7-438E-8058-22D2B9391390}" presName="parentText" presStyleLbl="node1" presStyleIdx="0" presStyleCnt="2">
        <dgm:presLayoutVars>
          <dgm:chMax val="0"/>
          <dgm:bulletEnabled val="1"/>
        </dgm:presLayoutVars>
      </dgm:prSet>
      <dgm:spPr/>
    </dgm:pt>
    <dgm:pt modelId="{D30B4B5B-B28B-4DA0-AD48-FF8B1AD8AFA4}" type="pres">
      <dgm:prSet presAssocID="{79492487-2CA7-438E-8058-22D2B9391390}" presName="negativeSpace" presStyleCnt="0"/>
      <dgm:spPr/>
    </dgm:pt>
    <dgm:pt modelId="{AE3A925A-CA6E-4598-B37F-15E51088AEAB}" type="pres">
      <dgm:prSet presAssocID="{79492487-2CA7-438E-8058-22D2B9391390}" presName="childText" presStyleLbl="conFgAcc1" presStyleIdx="0" presStyleCnt="2">
        <dgm:presLayoutVars>
          <dgm:bulletEnabled val="1"/>
        </dgm:presLayoutVars>
      </dgm:prSet>
      <dgm:spPr/>
    </dgm:pt>
    <dgm:pt modelId="{36A23660-5834-43F1-BCB2-48F528EBA12D}" type="pres">
      <dgm:prSet presAssocID="{10F0D9E7-57A0-4F0A-9C5F-5E149B1F1F51}" presName="spaceBetweenRectangles" presStyleCnt="0"/>
      <dgm:spPr/>
    </dgm:pt>
    <dgm:pt modelId="{20452220-D12C-4A60-8F17-B2A180A73C5F}" type="pres">
      <dgm:prSet presAssocID="{12AC867A-2CC9-4B89-BED4-9312DBC03039}" presName="parentLin" presStyleCnt="0"/>
      <dgm:spPr/>
    </dgm:pt>
    <dgm:pt modelId="{F0295CC3-0661-47CA-92EB-36294A02E539}" type="pres">
      <dgm:prSet presAssocID="{12AC867A-2CC9-4B89-BED4-9312DBC03039}" presName="parentLeftMargin" presStyleLbl="node1" presStyleIdx="0" presStyleCnt="2"/>
      <dgm:spPr/>
    </dgm:pt>
    <dgm:pt modelId="{CB2E81D5-B061-4B44-A95C-FE961FDBFB36}" type="pres">
      <dgm:prSet presAssocID="{12AC867A-2CC9-4B89-BED4-9312DBC03039}" presName="parentText" presStyleLbl="node1" presStyleIdx="1" presStyleCnt="2">
        <dgm:presLayoutVars>
          <dgm:chMax val="0"/>
          <dgm:bulletEnabled val="1"/>
        </dgm:presLayoutVars>
      </dgm:prSet>
      <dgm:spPr/>
    </dgm:pt>
    <dgm:pt modelId="{9AA534FE-C7F3-4687-B295-269FB4B2D95D}" type="pres">
      <dgm:prSet presAssocID="{12AC867A-2CC9-4B89-BED4-9312DBC03039}" presName="negativeSpace" presStyleCnt="0"/>
      <dgm:spPr/>
    </dgm:pt>
    <dgm:pt modelId="{EC3464CE-652F-4C6F-8D23-F8F303A0D3D0}" type="pres">
      <dgm:prSet presAssocID="{12AC867A-2CC9-4B89-BED4-9312DBC03039}" presName="childText" presStyleLbl="conFgAcc1" presStyleIdx="1" presStyleCnt="2">
        <dgm:presLayoutVars>
          <dgm:bulletEnabled val="1"/>
        </dgm:presLayoutVars>
      </dgm:prSet>
      <dgm:spPr/>
    </dgm:pt>
  </dgm:ptLst>
  <dgm:cxnLst>
    <dgm:cxn modelId="{DFCC6E2B-4160-42A4-8C9E-F82ADE1A96D0}" srcId="{79492487-2CA7-438E-8058-22D2B9391390}" destId="{33E2C9F6-9AFB-48B0-9912-A8612CA4DDC1}" srcOrd="0" destOrd="0" parTransId="{DEADFA15-675F-4705-82B1-E9B051F09FBA}" sibTransId="{9CC69009-A606-42D7-BA0D-068C799FADD7}"/>
    <dgm:cxn modelId="{C019A431-66B1-4B4C-9A1A-839500815E89}" type="presOf" srcId="{12AC867A-2CC9-4B89-BED4-9312DBC03039}" destId="{CB2E81D5-B061-4B44-A95C-FE961FDBFB36}" srcOrd="1" destOrd="0" presId="urn:microsoft.com/office/officeart/2005/8/layout/list1"/>
    <dgm:cxn modelId="{82521D36-8B05-4167-B4A4-9CE69F134545}" srcId="{79492487-2CA7-438E-8058-22D2B9391390}" destId="{3E1F97BE-3D9B-434B-BCA4-94B6C21220F4}" srcOrd="2" destOrd="0" parTransId="{68E12A51-F8BE-4D44-840B-356C4796D949}" sibTransId="{56EFA669-99CF-47AE-ADA1-08E0A03C6DB0}"/>
    <dgm:cxn modelId="{DF479A3B-FF1C-48B4-AD92-4DC2BD0C1AC1}" type="presOf" srcId="{79492487-2CA7-438E-8058-22D2B9391390}" destId="{CDF85450-85FA-472B-B7AC-CE57E5DA4606}" srcOrd="1" destOrd="0" presId="urn:microsoft.com/office/officeart/2005/8/layout/list1"/>
    <dgm:cxn modelId="{15B38148-3EE2-40C0-86EA-46B682E532FC}" srcId="{79492487-2CA7-438E-8058-22D2B9391390}" destId="{FEDB5955-B432-452E-B5E4-2DE8964EF861}" srcOrd="1" destOrd="0" parTransId="{C9A920B5-AF9B-4C26-9E8E-F5B59AEC339F}" sibTransId="{8EB5FB51-8B1D-4652-A836-EC22359F777D}"/>
    <dgm:cxn modelId="{AA9C164B-EDAC-4E61-909D-202F3B9DE712}" type="presOf" srcId="{E2224BF8-B854-459E-9EC5-CA05B0B44E87}" destId="{EC3464CE-652F-4C6F-8D23-F8F303A0D3D0}" srcOrd="0" destOrd="2" presId="urn:microsoft.com/office/officeart/2005/8/layout/list1"/>
    <dgm:cxn modelId="{A462086E-0A5E-401E-BD42-72F5F2B6D5A1}" srcId="{12AC867A-2CC9-4B89-BED4-9312DBC03039}" destId="{E402C52A-C739-493A-B03D-AAD1F2BBA9B1}" srcOrd="1" destOrd="0" parTransId="{D8C66F15-634F-4F7E-918C-664AD406FE40}" sibTransId="{59DF35C3-F30C-465E-80EF-D771D7104B60}"/>
    <dgm:cxn modelId="{60500A53-3702-4072-9C71-83CA3DF840FE}" type="presOf" srcId="{EB260503-3106-4A77-B873-E603B68AE084}" destId="{BAA1E4D0-94F0-4E0A-AF62-75D5A0744870}" srcOrd="0" destOrd="0" presId="urn:microsoft.com/office/officeart/2005/8/layout/list1"/>
    <dgm:cxn modelId="{4D606F80-4B97-4369-93EC-B0FC509BCF9B}" type="presOf" srcId="{E402C52A-C739-493A-B03D-AAD1F2BBA9B1}" destId="{EC3464CE-652F-4C6F-8D23-F8F303A0D3D0}" srcOrd="0" destOrd="1" presId="urn:microsoft.com/office/officeart/2005/8/layout/list1"/>
    <dgm:cxn modelId="{4936CD99-68DF-4550-A0B5-0808A82BEDBF}" type="presOf" srcId="{12AC867A-2CC9-4B89-BED4-9312DBC03039}" destId="{F0295CC3-0661-47CA-92EB-36294A02E539}" srcOrd="0" destOrd="0" presId="urn:microsoft.com/office/officeart/2005/8/layout/list1"/>
    <dgm:cxn modelId="{2B5D34A1-AFB1-40EA-BBA8-6B1B63C85245}" type="presOf" srcId="{3E1F97BE-3D9B-434B-BCA4-94B6C21220F4}" destId="{AE3A925A-CA6E-4598-B37F-15E51088AEAB}" srcOrd="0" destOrd="2" presId="urn:microsoft.com/office/officeart/2005/8/layout/list1"/>
    <dgm:cxn modelId="{2FFE03A3-E752-4CEF-9734-E71C58992D69}" type="presOf" srcId="{FEDB5955-B432-452E-B5E4-2DE8964EF861}" destId="{AE3A925A-CA6E-4598-B37F-15E51088AEAB}" srcOrd="0" destOrd="1" presId="urn:microsoft.com/office/officeart/2005/8/layout/list1"/>
    <dgm:cxn modelId="{1A3A42B0-3541-40FA-8963-3D70D08CF479}" type="presOf" srcId="{986FBB3F-9D95-4E3E-8FDF-9C4E7D5AB186}" destId="{EC3464CE-652F-4C6F-8D23-F8F303A0D3D0}" srcOrd="0" destOrd="0" presId="urn:microsoft.com/office/officeart/2005/8/layout/list1"/>
    <dgm:cxn modelId="{EB0417B8-32A4-46E4-BF6D-CA63B57A5A38}" srcId="{12AC867A-2CC9-4B89-BED4-9312DBC03039}" destId="{986FBB3F-9D95-4E3E-8FDF-9C4E7D5AB186}" srcOrd="0" destOrd="0" parTransId="{3BB389D3-BF55-45F2-86D0-EDF3033C6BAA}" sibTransId="{94E753E6-3CEE-4417-A6E8-AB27535F8316}"/>
    <dgm:cxn modelId="{7A2AA5C9-F0CC-4ECD-9B4E-75D458D532D3}" type="presOf" srcId="{79492487-2CA7-438E-8058-22D2B9391390}" destId="{E282C5AD-3BD3-4406-AC7C-F049A95E811E}" srcOrd="0" destOrd="0" presId="urn:microsoft.com/office/officeart/2005/8/layout/list1"/>
    <dgm:cxn modelId="{77B312DF-0F9B-4D76-91A3-4976C231DFE2}" srcId="{12AC867A-2CC9-4B89-BED4-9312DBC03039}" destId="{E2224BF8-B854-459E-9EC5-CA05B0B44E87}" srcOrd="2" destOrd="0" parTransId="{956F2F6D-CE96-41D1-828A-13F3C6BB3BA9}" sibTransId="{DFCF88DD-F7DE-4CEA-8873-0699AB4A9F35}"/>
    <dgm:cxn modelId="{E7A685E5-8C4D-4C3F-BA01-2A4721EADDE0}" srcId="{EB260503-3106-4A77-B873-E603B68AE084}" destId="{79492487-2CA7-438E-8058-22D2B9391390}" srcOrd="0" destOrd="0" parTransId="{1EA13FB2-77C5-40E6-9751-70A3D3B1A40A}" sibTransId="{10F0D9E7-57A0-4F0A-9C5F-5E149B1F1F51}"/>
    <dgm:cxn modelId="{21F3C0F0-E929-41BD-9A0C-8E64BB8484B7}" srcId="{EB260503-3106-4A77-B873-E603B68AE084}" destId="{12AC867A-2CC9-4B89-BED4-9312DBC03039}" srcOrd="1" destOrd="0" parTransId="{4CF5AAE5-3131-4CF1-A794-632A2380F7DA}" sibTransId="{836F3687-002F-493C-96BC-34294FE9C202}"/>
    <dgm:cxn modelId="{0788F2F2-57A3-41CD-91F4-E25869282D8E}" type="presOf" srcId="{33E2C9F6-9AFB-48B0-9912-A8612CA4DDC1}" destId="{AE3A925A-CA6E-4598-B37F-15E51088AEAB}" srcOrd="0" destOrd="0" presId="urn:microsoft.com/office/officeart/2005/8/layout/list1"/>
    <dgm:cxn modelId="{BD6E5CC9-122E-4490-A98C-589CFA7A24AA}" type="presParOf" srcId="{BAA1E4D0-94F0-4E0A-AF62-75D5A0744870}" destId="{26D5B8AA-217F-461B-8574-F1443A62585F}" srcOrd="0" destOrd="0" presId="urn:microsoft.com/office/officeart/2005/8/layout/list1"/>
    <dgm:cxn modelId="{1B75456B-D7B1-4D00-A2FA-9C4362178129}" type="presParOf" srcId="{26D5B8AA-217F-461B-8574-F1443A62585F}" destId="{E282C5AD-3BD3-4406-AC7C-F049A95E811E}" srcOrd="0" destOrd="0" presId="urn:microsoft.com/office/officeart/2005/8/layout/list1"/>
    <dgm:cxn modelId="{C6A65AE2-EB5F-4098-AFC7-F870BD967241}" type="presParOf" srcId="{26D5B8AA-217F-461B-8574-F1443A62585F}" destId="{CDF85450-85FA-472B-B7AC-CE57E5DA4606}" srcOrd="1" destOrd="0" presId="urn:microsoft.com/office/officeart/2005/8/layout/list1"/>
    <dgm:cxn modelId="{FE4EC627-5867-43BE-9087-AE3343B86469}" type="presParOf" srcId="{BAA1E4D0-94F0-4E0A-AF62-75D5A0744870}" destId="{D30B4B5B-B28B-4DA0-AD48-FF8B1AD8AFA4}" srcOrd="1" destOrd="0" presId="urn:microsoft.com/office/officeart/2005/8/layout/list1"/>
    <dgm:cxn modelId="{958B2C17-C49E-4E0D-84BD-8A255B55ECEF}" type="presParOf" srcId="{BAA1E4D0-94F0-4E0A-AF62-75D5A0744870}" destId="{AE3A925A-CA6E-4598-B37F-15E51088AEAB}" srcOrd="2" destOrd="0" presId="urn:microsoft.com/office/officeart/2005/8/layout/list1"/>
    <dgm:cxn modelId="{4D42568A-A3E4-48EC-9B2E-07F762E5F995}" type="presParOf" srcId="{BAA1E4D0-94F0-4E0A-AF62-75D5A0744870}" destId="{36A23660-5834-43F1-BCB2-48F528EBA12D}" srcOrd="3" destOrd="0" presId="urn:microsoft.com/office/officeart/2005/8/layout/list1"/>
    <dgm:cxn modelId="{B2014A8C-D105-42C6-A8DE-2C9376689BFD}" type="presParOf" srcId="{BAA1E4D0-94F0-4E0A-AF62-75D5A0744870}" destId="{20452220-D12C-4A60-8F17-B2A180A73C5F}" srcOrd="4" destOrd="0" presId="urn:microsoft.com/office/officeart/2005/8/layout/list1"/>
    <dgm:cxn modelId="{3CCFEF17-D3A7-4C64-8B3F-2BED583C932F}" type="presParOf" srcId="{20452220-D12C-4A60-8F17-B2A180A73C5F}" destId="{F0295CC3-0661-47CA-92EB-36294A02E539}" srcOrd="0" destOrd="0" presId="urn:microsoft.com/office/officeart/2005/8/layout/list1"/>
    <dgm:cxn modelId="{2C5A16B7-326C-4407-85F5-41E5A7EC2D11}" type="presParOf" srcId="{20452220-D12C-4A60-8F17-B2A180A73C5F}" destId="{CB2E81D5-B061-4B44-A95C-FE961FDBFB36}" srcOrd="1" destOrd="0" presId="urn:microsoft.com/office/officeart/2005/8/layout/list1"/>
    <dgm:cxn modelId="{7F571BC0-2BDC-49D1-87BD-9D9B64D36B3E}" type="presParOf" srcId="{BAA1E4D0-94F0-4E0A-AF62-75D5A0744870}" destId="{9AA534FE-C7F3-4687-B295-269FB4B2D95D}" srcOrd="5" destOrd="0" presId="urn:microsoft.com/office/officeart/2005/8/layout/list1"/>
    <dgm:cxn modelId="{E81D9F05-0CAC-492F-9D16-6799492ACE29}" type="presParOf" srcId="{BAA1E4D0-94F0-4E0A-AF62-75D5A0744870}" destId="{EC3464CE-652F-4C6F-8D23-F8F303A0D3D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1BB676-60D6-426C-87EF-3B51191DF557}" type="doc">
      <dgm:prSet loTypeId="urn:microsoft.com/office/officeart/2005/8/layout/list1" loCatId="list" qsTypeId="urn:microsoft.com/office/officeart/2005/8/quickstyle/3d1" qsCatId="3D" csTypeId="urn:microsoft.com/office/officeart/2005/8/colors/accent1_3" csCatId="accent1" phldr="1"/>
      <dgm:spPr/>
      <dgm:t>
        <a:bodyPr/>
        <a:lstStyle/>
        <a:p>
          <a:endParaRPr lang="es-ES"/>
        </a:p>
      </dgm:t>
    </dgm:pt>
    <dgm:pt modelId="{738B7A4D-B6B9-4508-ABED-09F99978C97C}">
      <dgm:prSet custT="1"/>
      <dgm:spPr/>
      <dgm:t>
        <a:bodyPr/>
        <a:lstStyle/>
        <a:p>
          <a:pPr rtl="0"/>
          <a:r>
            <a:rPr lang="es-ES" sz="2000" b="1" dirty="0">
              <a:latin typeface="Arial" panose="020B0604020202020204" pitchFamily="34" charset="0"/>
              <a:cs typeface="Arial" panose="020B0604020202020204" pitchFamily="34" charset="0"/>
            </a:rPr>
            <a:t>Nociones básicas</a:t>
          </a:r>
        </a:p>
      </dgm:t>
    </dgm:pt>
    <dgm:pt modelId="{8C74D3F1-1663-4CCF-82E5-173AB96858D7}" type="parTrans" cxnId="{FF2600D7-4CBD-4AEC-A073-B0A5164F6CBE}">
      <dgm:prSet/>
      <dgm:spPr/>
      <dgm:t>
        <a:bodyPr/>
        <a:lstStyle/>
        <a:p>
          <a:endParaRPr lang="es-ES"/>
        </a:p>
      </dgm:t>
    </dgm:pt>
    <dgm:pt modelId="{1EEB21EB-A2C4-4C8E-90CF-79C2A2D8E56F}" type="sibTrans" cxnId="{FF2600D7-4CBD-4AEC-A073-B0A5164F6CBE}">
      <dgm:prSet/>
      <dgm:spPr/>
      <dgm:t>
        <a:bodyPr/>
        <a:lstStyle/>
        <a:p>
          <a:endParaRPr lang="es-ES"/>
        </a:p>
      </dgm:t>
    </dgm:pt>
    <dgm:pt modelId="{F0C9875E-F3F3-47BF-BC10-2AAC0076C062}">
      <dgm:prSet custT="1"/>
      <dgm:spPr/>
      <dgm:t>
        <a:bodyPr/>
        <a:lstStyle/>
        <a:p>
          <a:pPr rtl="0"/>
          <a:r>
            <a:rPr lang="es-ES" sz="1600" dirty="0">
              <a:latin typeface="Arial" panose="020B0604020202020204" pitchFamily="34" charset="0"/>
              <a:cs typeface="Arial" panose="020B0604020202020204" pitchFamily="34" charset="0"/>
            </a:rPr>
            <a:t>Concertación con tercero de la ejecución total o parcial de una actividad que constituya el objeto de la subvención. Queda fuera la contratación de gastos en que se tenga que incurrir la entidad para realizar por sí misma la actividad</a:t>
          </a:r>
        </a:p>
      </dgm:t>
    </dgm:pt>
    <dgm:pt modelId="{080991C9-0F1C-4508-80B6-E519290F93DE}" type="parTrans" cxnId="{776069B2-C687-40BD-B0BC-36FF21882F80}">
      <dgm:prSet/>
      <dgm:spPr/>
      <dgm:t>
        <a:bodyPr/>
        <a:lstStyle/>
        <a:p>
          <a:endParaRPr lang="es-ES"/>
        </a:p>
      </dgm:t>
    </dgm:pt>
    <dgm:pt modelId="{2208F693-4646-4B5A-A51B-15E2129595EF}" type="sibTrans" cxnId="{776069B2-C687-40BD-B0BC-36FF21882F80}">
      <dgm:prSet/>
      <dgm:spPr/>
      <dgm:t>
        <a:bodyPr/>
        <a:lstStyle/>
        <a:p>
          <a:endParaRPr lang="es-ES"/>
        </a:p>
      </dgm:t>
    </dgm:pt>
    <dgm:pt modelId="{E9111FD8-05AE-4C67-9009-2DEAD3ABD23A}">
      <dgm:prSet custT="1"/>
      <dgm:spPr/>
      <dgm:t>
        <a:bodyPr/>
        <a:lstStyle/>
        <a:p>
          <a:pPr rtl="0"/>
          <a:r>
            <a:rPr lang="es-ES" sz="2000" b="1" dirty="0">
              <a:latin typeface="Arial" panose="020B0604020202020204" pitchFamily="34" charset="0"/>
              <a:cs typeface="Arial" panose="020B0604020202020204" pitchFamily="34" charset="0"/>
            </a:rPr>
            <a:t>¿Cómo se solicita?</a:t>
          </a:r>
        </a:p>
      </dgm:t>
    </dgm:pt>
    <dgm:pt modelId="{64CFB46D-C48E-48B8-98B0-19ABF81E388B}" type="parTrans" cxnId="{7934C86D-4683-46F9-ADAA-5A4AF2F35DFB}">
      <dgm:prSet/>
      <dgm:spPr/>
      <dgm:t>
        <a:bodyPr/>
        <a:lstStyle/>
        <a:p>
          <a:endParaRPr lang="es-ES"/>
        </a:p>
      </dgm:t>
    </dgm:pt>
    <dgm:pt modelId="{A24F82DD-D999-4D7E-9CF3-8E156383E4E1}" type="sibTrans" cxnId="{7934C86D-4683-46F9-ADAA-5A4AF2F35DFB}">
      <dgm:prSet/>
      <dgm:spPr/>
      <dgm:t>
        <a:bodyPr/>
        <a:lstStyle/>
        <a:p>
          <a:endParaRPr lang="es-ES"/>
        </a:p>
      </dgm:t>
    </dgm:pt>
    <dgm:pt modelId="{D3F6C8B0-FB3C-4EFF-85A3-8ACA00E0CD02}">
      <dgm:prSet custT="1"/>
      <dgm:spPr/>
      <dgm:t>
        <a:bodyPr/>
        <a:lstStyle/>
        <a:p>
          <a:pPr rtl="0"/>
          <a:r>
            <a:rPr lang="es-ES" sz="1600" b="1" dirty="0">
              <a:latin typeface="Arial" panose="020B0604020202020204" pitchFamily="34" charset="0"/>
              <a:cs typeface="Arial" panose="020B0604020202020204" pitchFamily="34" charset="0"/>
            </a:rPr>
            <a:t>No es necesario </a:t>
          </a:r>
          <a:r>
            <a:rPr lang="es-ES" sz="1600" dirty="0">
              <a:latin typeface="Arial" panose="020B0604020202020204" pitchFamily="34" charset="0"/>
              <a:cs typeface="Arial" panose="020B0604020202020204" pitchFamily="34" charset="0"/>
            </a:rPr>
            <a:t>solicitar autorización si en la solicitud se identificó la cuantía y la actividad objeto de subcontratación. Está recogida la autorización en la resolución de concesión.</a:t>
          </a:r>
        </a:p>
      </dgm:t>
    </dgm:pt>
    <dgm:pt modelId="{3D3B0D97-C3CE-4921-AB47-31745545DDCC}" type="parTrans" cxnId="{B82851E5-4568-4C49-84B2-476EB3F11025}">
      <dgm:prSet/>
      <dgm:spPr/>
      <dgm:t>
        <a:bodyPr/>
        <a:lstStyle/>
        <a:p>
          <a:endParaRPr lang="es-ES"/>
        </a:p>
      </dgm:t>
    </dgm:pt>
    <dgm:pt modelId="{E8513972-A9C0-4E9C-9C9D-D51C1B94A8F5}" type="sibTrans" cxnId="{B82851E5-4568-4C49-84B2-476EB3F11025}">
      <dgm:prSet/>
      <dgm:spPr/>
      <dgm:t>
        <a:bodyPr/>
        <a:lstStyle/>
        <a:p>
          <a:endParaRPr lang="es-ES"/>
        </a:p>
      </dgm:t>
    </dgm:pt>
    <dgm:pt modelId="{A9DC2B73-3864-4C0D-8D53-9956F1024529}">
      <dgm:prSet custT="1"/>
      <dgm:spPr/>
      <dgm:t>
        <a:bodyPr/>
        <a:lstStyle/>
        <a:p>
          <a:pPr rtl="0"/>
          <a:r>
            <a:rPr lang="es-ES" sz="1600" b="1" dirty="0">
              <a:latin typeface="Arial" panose="020B0604020202020204" pitchFamily="34" charset="0"/>
              <a:cs typeface="Arial" panose="020B0604020202020204" pitchFamily="34" charset="0"/>
            </a:rPr>
            <a:t>Es necesario </a:t>
          </a:r>
          <a:r>
            <a:rPr lang="es-ES" sz="1600" dirty="0">
              <a:latin typeface="Arial" panose="020B0604020202020204" pitchFamily="34" charset="0"/>
              <a:cs typeface="Arial" panose="020B0604020202020204" pitchFamily="34" charset="0"/>
            </a:rPr>
            <a:t>solicitar autorización si no está prevista, no se ha identificado la actividad (únicamente se informó de cuantía) o si va a sufrir variación</a:t>
          </a:r>
        </a:p>
      </dgm:t>
    </dgm:pt>
    <dgm:pt modelId="{AB296A17-1ACB-4BFC-8536-38C46623868D}" type="parTrans" cxnId="{EC2B0DF4-E2D8-4B10-B00C-4F92764E5233}">
      <dgm:prSet/>
      <dgm:spPr/>
      <dgm:t>
        <a:bodyPr/>
        <a:lstStyle/>
        <a:p>
          <a:endParaRPr lang="es-ES"/>
        </a:p>
      </dgm:t>
    </dgm:pt>
    <dgm:pt modelId="{1496C170-398F-424B-BFEA-1085A0E274C0}" type="sibTrans" cxnId="{EC2B0DF4-E2D8-4B10-B00C-4F92764E5233}">
      <dgm:prSet/>
      <dgm:spPr/>
      <dgm:t>
        <a:bodyPr/>
        <a:lstStyle/>
        <a:p>
          <a:endParaRPr lang="es-ES"/>
        </a:p>
      </dgm:t>
    </dgm:pt>
    <dgm:pt modelId="{CDEBB5B5-4D7F-4C0F-8CAB-0543E264DE21}">
      <dgm:prSet custT="1"/>
      <dgm:spPr/>
      <dgm:t>
        <a:bodyPr/>
        <a:lstStyle/>
        <a:p>
          <a:r>
            <a:rPr lang="es-ES" sz="1600" dirty="0">
              <a:latin typeface="Arial" panose="020B0604020202020204" pitchFamily="34" charset="0"/>
              <a:cs typeface="Arial" panose="020B0604020202020204" pitchFamily="34" charset="0"/>
            </a:rPr>
            <a:t>Modelo normalizado publicado en la web</a:t>
          </a:r>
          <a:endParaRPr lang="es-ES" sz="1600" dirty="0"/>
        </a:p>
      </dgm:t>
    </dgm:pt>
    <dgm:pt modelId="{7A278FCB-571F-431D-9721-CBDE9856C8B2}" type="parTrans" cxnId="{1E4F3534-019A-4EAB-9F06-764A356D528F}">
      <dgm:prSet/>
      <dgm:spPr/>
      <dgm:t>
        <a:bodyPr/>
        <a:lstStyle/>
        <a:p>
          <a:endParaRPr lang="es-ES"/>
        </a:p>
      </dgm:t>
    </dgm:pt>
    <dgm:pt modelId="{C4EE808C-F9D8-40E4-BB62-670A10D6D866}" type="sibTrans" cxnId="{1E4F3534-019A-4EAB-9F06-764A356D528F}">
      <dgm:prSet/>
      <dgm:spPr/>
      <dgm:t>
        <a:bodyPr/>
        <a:lstStyle/>
        <a:p>
          <a:endParaRPr lang="es-ES"/>
        </a:p>
      </dgm:t>
    </dgm:pt>
    <dgm:pt modelId="{EF6E5C16-47AC-46D2-8577-BBA7F0D26356}">
      <dgm:prSet custT="1"/>
      <dgm:spPr/>
      <dgm:t>
        <a:bodyPr/>
        <a:lstStyle/>
        <a:p>
          <a:r>
            <a:rPr lang="es-ES" sz="1600" dirty="0">
              <a:latin typeface="Arial" panose="020B0604020202020204" pitchFamily="34" charset="0"/>
              <a:cs typeface="Arial" panose="020B0604020202020204" pitchFamily="34" charset="0"/>
            </a:rPr>
            <a:t>Firmado electrónicamente por el representante legal de la entidad</a:t>
          </a:r>
        </a:p>
      </dgm:t>
    </dgm:pt>
    <dgm:pt modelId="{EF9E54BD-4111-45B5-80DC-9F73645F35C4}" type="parTrans" cxnId="{C259AAFF-F54E-4CF9-9EED-075C79649691}">
      <dgm:prSet/>
      <dgm:spPr/>
      <dgm:t>
        <a:bodyPr/>
        <a:lstStyle/>
        <a:p>
          <a:endParaRPr lang="es-ES"/>
        </a:p>
      </dgm:t>
    </dgm:pt>
    <dgm:pt modelId="{C3B712A7-3787-4DB6-A113-8CAA600AD978}" type="sibTrans" cxnId="{C259AAFF-F54E-4CF9-9EED-075C79649691}">
      <dgm:prSet/>
      <dgm:spPr/>
      <dgm:t>
        <a:bodyPr/>
        <a:lstStyle/>
        <a:p>
          <a:endParaRPr lang="es-ES"/>
        </a:p>
      </dgm:t>
    </dgm:pt>
    <dgm:pt modelId="{3A6C6EFB-F8FF-4B9D-B041-3F6AFEA56584}">
      <dgm:prSet custT="1"/>
      <dgm:spPr/>
      <dgm:t>
        <a:bodyPr/>
        <a:lstStyle/>
        <a:p>
          <a:r>
            <a:rPr lang="es-ES" sz="1600" dirty="0">
              <a:latin typeface="Arial" panose="020B0604020202020204" pitchFamily="34" charset="0"/>
              <a:cs typeface="Arial" panose="020B0604020202020204" pitchFamily="34" charset="0"/>
            </a:rPr>
            <a:t>Presentado a través de </a:t>
          </a:r>
          <a:r>
            <a:rPr lang="es-ES" sz="1600" dirty="0" err="1">
              <a:latin typeface="Arial" panose="020B0604020202020204" pitchFamily="34" charset="0"/>
              <a:cs typeface="Arial" panose="020B0604020202020204" pitchFamily="34" charset="0"/>
            </a:rPr>
            <a:t>SIGES</a:t>
          </a:r>
          <a:r>
            <a:rPr lang="es-ES" sz="1600" dirty="0">
              <a:latin typeface="Arial" panose="020B0604020202020204" pitchFamily="34" charset="0"/>
              <a:cs typeface="Arial" panose="020B0604020202020204" pitchFamily="34" charset="0"/>
            </a:rPr>
            <a:t> o en su defecto por Registro Electrónico Común de la </a:t>
          </a:r>
          <a:r>
            <a:rPr lang="es-ES" sz="1600" dirty="0" err="1">
              <a:latin typeface="Arial" panose="020B0604020202020204" pitchFamily="34" charset="0"/>
              <a:cs typeface="Arial" panose="020B0604020202020204" pitchFamily="34" charset="0"/>
            </a:rPr>
            <a:t>AGE</a:t>
          </a:r>
          <a:endParaRPr lang="es-ES" sz="1600" dirty="0">
            <a:latin typeface="Arial" panose="020B0604020202020204" pitchFamily="34" charset="0"/>
            <a:cs typeface="Arial" panose="020B0604020202020204" pitchFamily="34" charset="0"/>
          </a:endParaRPr>
        </a:p>
      </dgm:t>
    </dgm:pt>
    <dgm:pt modelId="{B17DF995-DDD1-4635-AC96-B0A65449D405}" type="parTrans" cxnId="{89E0B7D5-EEDD-4E19-86E7-D39DAFBEDAD5}">
      <dgm:prSet/>
      <dgm:spPr/>
      <dgm:t>
        <a:bodyPr/>
        <a:lstStyle/>
        <a:p>
          <a:endParaRPr lang="es-ES"/>
        </a:p>
      </dgm:t>
    </dgm:pt>
    <dgm:pt modelId="{462BE7DA-5E58-4ABA-BBC8-4B3C87F14EF2}" type="sibTrans" cxnId="{89E0B7D5-EEDD-4E19-86E7-D39DAFBEDAD5}">
      <dgm:prSet/>
      <dgm:spPr/>
      <dgm:t>
        <a:bodyPr/>
        <a:lstStyle/>
        <a:p>
          <a:endParaRPr lang="es-ES"/>
        </a:p>
      </dgm:t>
    </dgm:pt>
    <dgm:pt modelId="{F1E8E7DA-20C5-476D-96FF-6C2667715423}">
      <dgm:prSet custT="1"/>
      <dgm:spPr/>
      <dgm:t>
        <a:bodyPr/>
        <a:lstStyle/>
        <a:p>
          <a:pPr rtl="0"/>
          <a:r>
            <a:rPr lang="es-ES" sz="1600" b="1" dirty="0">
              <a:latin typeface="Arial" panose="020B0604020202020204" pitchFamily="34" charset="0"/>
              <a:cs typeface="Arial" panose="020B0604020202020204" pitchFamily="34" charset="0"/>
            </a:rPr>
            <a:t>Prohibiciones</a:t>
          </a:r>
          <a:r>
            <a:rPr lang="es-ES" sz="1600" dirty="0">
              <a:latin typeface="Arial" panose="020B0604020202020204" pitchFamily="34" charset="0"/>
              <a:cs typeface="Arial" panose="020B0604020202020204" pitchFamily="34" charset="0"/>
            </a:rPr>
            <a:t>: artículo 29.7 Ley General Subvenciones</a:t>
          </a:r>
        </a:p>
      </dgm:t>
    </dgm:pt>
    <dgm:pt modelId="{3614A67D-4CD4-493D-BFB6-492278CFCFCD}" type="parTrans" cxnId="{972BBCDA-B3BC-46B0-83F1-B3A62074F409}">
      <dgm:prSet/>
      <dgm:spPr/>
    </dgm:pt>
    <dgm:pt modelId="{5FF836E2-D473-4334-A68B-184F5AA34872}" type="sibTrans" cxnId="{972BBCDA-B3BC-46B0-83F1-B3A62074F409}">
      <dgm:prSet/>
      <dgm:spPr/>
    </dgm:pt>
    <dgm:pt modelId="{BCFBF9A2-4B93-4E23-87D0-EFAE28876B04}" type="pres">
      <dgm:prSet presAssocID="{621BB676-60D6-426C-87EF-3B51191DF557}" presName="linear" presStyleCnt="0">
        <dgm:presLayoutVars>
          <dgm:dir/>
          <dgm:animLvl val="lvl"/>
          <dgm:resizeHandles val="exact"/>
        </dgm:presLayoutVars>
      </dgm:prSet>
      <dgm:spPr/>
    </dgm:pt>
    <dgm:pt modelId="{4978B55F-E327-4865-B9A4-635BDF94F37A}" type="pres">
      <dgm:prSet presAssocID="{738B7A4D-B6B9-4508-ABED-09F99978C97C}" presName="parentLin" presStyleCnt="0"/>
      <dgm:spPr/>
    </dgm:pt>
    <dgm:pt modelId="{5AF9C425-05C2-4DF0-9B3A-45A9C9972D0B}" type="pres">
      <dgm:prSet presAssocID="{738B7A4D-B6B9-4508-ABED-09F99978C97C}" presName="parentLeftMargin" presStyleLbl="node1" presStyleIdx="0" presStyleCnt="2"/>
      <dgm:spPr/>
    </dgm:pt>
    <dgm:pt modelId="{BB94C10C-9813-4427-82B3-5661269AC955}" type="pres">
      <dgm:prSet presAssocID="{738B7A4D-B6B9-4508-ABED-09F99978C97C}" presName="parentText" presStyleLbl="node1" presStyleIdx="0" presStyleCnt="2">
        <dgm:presLayoutVars>
          <dgm:chMax val="0"/>
          <dgm:bulletEnabled val="1"/>
        </dgm:presLayoutVars>
      </dgm:prSet>
      <dgm:spPr/>
    </dgm:pt>
    <dgm:pt modelId="{79EC5401-7BD1-41E3-A699-321DE5A56C7A}" type="pres">
      <dgm:prSet presAssocID="{738B7A4D-B6B9-4508-ABED-09F99978C97C}" presName="negativeSpace" presStyleCnt="0"/>
      <dgm:spPr/>
    </dgm:pt>
    <dgm:pt modelId="{EF213546-A940-4FF1-BC2E-BAA257347214}" type="pres">
      <dgm:prSet presAssocID="{738B7A4D-B6B9-4508-ABED-09F99978C97C}" presName="childText" presStyleLbl="conFgAcc1" presStyleIdx="0" presStyleCnt="2">
        <dgm:presLayoutVars>
          <dgm:bulletEnabled val="1"/>
        </dgm:presLayoutVars>
      </dgm:prSet>
      <dgm:spPr/>
    </dgm:pt>
    <dgm:pt modelId="{0EFFA401-51C8-4D6C-A334-9DABE48F1D46}" type="pres">
      <dgm:prSet presAssocID="{1EEB21EB-A2C4-4C8E-90CF-79C2A2D8E56F}" presName="spaceBetweenRectangles" presStyleCnt="0"/>
      <dgm:spPr/>
    </dgm:pt>
    <dgm:pt modelId="{2C3FA9B6-34AD-47F1-AEAB-E6FF4649A37F}" type="pres">
      <dgm:prSet presAssocID="{E9111FD8-05AE-4C67-9009-2DEAD3ABD23A}" presName="parentLin" presStyleCnt="0"/>
      <dgm:spPr/>
    </dgm:pt>
    <dgm:pt modelId="{26F4F9BB-FEAA-461B-9DF6-28168C40AF20}" type="pres">
      <dgm:prSet presAssocID="{E9111FD8-05AE-4C67-9009-2DEAD3ABD23A}" presName="parentLeftMargin" presStyleLbl="node1" presStyleIdx="0" presStyleCnt="2"/>
      <dgm:spPr/>
    </dgm:pt>
    <dgm:pt modelId="{538F16E7-FD88-4A27-B9C3-CD6639D1E317}" type="pres">
      <dgm:prSet presAssocID="{E9111FD8-05AE-4C67-9009-2DEAD3ABD23A}" presName="parentText" presStyleLbl="node1" presStyleIdx="1" presStyleCnt="2">
        <dgm:presLayoutVars>
          <dgm:chMax val="0"/>
          <dgm:bulletEnabled val="1"/>
        </dgm:presLayoutVars>
      </dgm:prSet>
      <dgm:spPr/>
    </dgm:pt>
    <dgm:pt modelId="{48EE28D0-66A2-4773-A8AD-C22D1950B102}" type="pres">
      <dgm:prSet presAssocID="{E9111FD8-05AE-4C67-9009-2DEAD3ABD23A}" presName="negativeSpace" presStyleCnt="0"/>
      <dgm:spPr/>
    </dgm:pt>
    <dgm:pt modelId="{E037200D-EFC1-4EB0-B14D-50270EB3BFEC}" type="pres">
      <dgm:prSet presAssocID="{E9111FD8-05AE-4C67-9009-2DEAD3ABD23A}" presName="childText" presStyleLbl="conFgAcc1" presStyleIdx="1" presStyleCnt="2">
        <dgm:presLayoutVars>
          <dgm:bulletEnabled val="1"/>
        </dgm:presLayoutVars>
      </dgm:prSet>
      <dgm:spPr/>
    </dgm:pt>
  </dgm:ptLst>
  <dgm:cxnLst>
    <dgm:cxn modelId="{D8C1302C-A3CB-42EA-84A4-20BB08B1103A}" type="presOf" srcId="{E9111FD8-05AE-4C67-9009-2DEAD3ABD23A}" destId="{538F16E7-FD88-4A27-B9C3-CD6639D1E317}" srcOrd="1" destOrd="0" presId="urn:microsoft.com/office/officeart/2005/8/layout/list1"/>
    <dgm:cxn modelId="{1E4F3534-019A-4EAB-9F06-764A356D528F}" srcId="{E9111FD8-05AE-4C67-9009-2DEAD3ABD23A}" destId="{CDEBB5B5-4D7F-4C0F-8CAB-0543E264DE21}" srcOrd="0" destOrd="0" parTransId="{7A278FCB-571F-431D-9721-CBDE9856C8B2}" sibTransId="{C4EE808C-F9D8-40E4-BB62-670A10D6D866}"/>
    <dgm:cxn modelId="{7934C86D-4683-46F9-ADAA-5A4AF2F35DFB}" srcId="{621BB676-60D6-426C-87EF-3B51191DF557}" destId="{E9111FD8-05AE-4C67-9009-2DEAD3ABD23A}" srcOrd="1" destOrd="0" parTransId="{64CFB46D-C48E-48B8-98B0-19ABF81E388B}" sibTransId="{A24F82DD-D999-4D7E-9CF3-8E156383E4E1}"/>
    <dgm:cxn modelId="{1F4E3175-74F0-43EB-8C39-6B9833235FE2}" type="presOf" srcId="{3A6C6EFB-F8FF-4B9D-B041-3F6AFEA56584}" destId="{E037200D-EFC1-4EB0-B14D-50270EB3BFEC}" srcOrd="0" destOrd="2" presId="urn:microsoft.com/office/officeart/2005/8/layout/list1"/>
    <dgm:cxn modelId="{479A8777-770A-45DC-A10F-91B6B57C07B9}" type="presOf" srcId="{A9DC2B73-3864-4C0D-8D53-9956F1024529}" destId="{EF213546-A940-4FF1-BC2E-BAA257347214}" srcOrd="0" destOrd="2" presId="urn:microsoft.com/office/officeart/2005/8/layout/list1"/>
    <dgm:cxn modelId="{C36C917C-EEA6-4E96-93A9-E856785AD929}" type="presOf" srcId="{621BB676-60D6-426C-87EF-3B51191DF557}" destId="{BCFBF9A2-4B93-4E23-87D0-EFAE28876B04}" srcOrd="0" destOrd="0" presId="urn:microsoft.com/office/officeart/2005/8/layout/list1"/>
    <dgm:cxn modelId="{D664017D-10D5-4F7F-9EE1-1FFDB9721BC9}" type="presOf" srcId="{F0C9875E-F3F3-47BF-BC10-2AAC0076C062}" destId="{EF213546-A940-4FF1-BC2E-BAA257347214}" srcOrd="0" destOrd="0" presId="urn:microsoft.com/office/officeart/2005/8/layout/list1"/>
    <dgm:cxn modelId="{FB114685-42F8-4192-882B-18F7C94E99DC}" type="presOf" srcId="{D3F6C8B0-FB3C-4EFF-85A3-8ACA00E0CD02}" destId="{EF213546-A940-4FF1-BC2E-BAA257347214}" srcOrd="0" destOrd="1" presId="urn:microsoft.com/office/officeart/2005/8/layout/list1"/>
    <dgm:cxn modelId="{776069B2-C687-40BD-B0BC-36FF21882F80}" srcId="{738B7A4D-B6B9-4508-ABED-09F99978C97C}" destId="{F0C9875E-F3F3-47BF-BC10-2AAC0076C062}" srcOrd="0" destOrd="0" parTransId="{080991C9-0F1C-4508-80B6-E519290F93DE}" sibTransId="{2208F693-4646-4B5A-A51B-15E2129595EF}"/>
    <dgm:cxn modelId="{FE3904BB-712A-48CF-BB13-0C919EEC44FE}" type="presOf" srcId="{738B7A4D-B6B9-4508-ABED-09F99978C97C}" destId="{BB94C10C-9813-4427-82B3-5661269AC955}" srcOrd="1" destOrd="0" presId="urn:microsoft.com/office/officeart/2005/8/layout/list1"/>
    <dgm:cxn modelId="{844008C0-6722-4D0C-9FC7-2B7B3F09870F}" type="presOf" srcId="{F1E8E7DA-20C5-476D-96FF-6C2667715423}" destId="{EF213546-A940-4FF1-BC2E-BAA257347214}" srcOrd="0" destOrd="3" presId="urn:microsoft.com/office/officeart/2005/8/layout/list1"/>
    <dgm:cxn modelId="{83BB35CB-1382-46D4-AE79-4BF4A006A8ED}" type="presOf" srcId="{E9111FD8-05AE-4C67-9009-2DEAD3ABD23A}" destId="{26F4F9BB-FEAA-461B-9DF6-28168C40AF20}" srcOrd="0" destOrd="0" presId="urn:microsoft.com/office/officeart/2005/8/layout/list1"/>
    <dgm:cxn modelId="{F5B5B0D4-D20A-47D4-A987-611E2C3498C4}" type="presOf" srcId="{738B7A4D-B6B9-4508-ABED-09F99978C97C}" destId="{5AF9C425-05C2-4DF0-9B3A-45A9C9972D0B}" srcOrd="0" destOrd="0" presId="urn:microsoft.com/office/officeart/2005/8/layout/list1"/>
    <dgm:cxn modelId="{89E0B7D5-EEDD-4E19-86E7-D39DAFBEDAD5}" srcId="{E9111FD8-05AE-4C67-9009-2DEAD3ABD23A}" destId="{3A6C6EFB-F8FF-4B9D-B041-3F6AFEA56584}" srcOrd="2" destOrd="0" parTransId="{B17DF995-DDD1-4635-AC96-B0A65449D405}" sibTransId="{462BE7DA-5E58-4ABA-BBC8-4B3C87F14EF2}"/>
    <dgm:cxn modelId="{FF2600D7-4CBD-4AEC-A073-B0A5164F6CBE}" srcId="{621BB676-60D6-426C-87EF-3B51191DF557}" destId="{738B7A4D-B6B9-4508-ABED-09F99978C97C}" srcOrd="0" destOrd="0" parTransId="{8C74D3F1-1663-4CCF-82E5-173AB96858D7}" sibTransId="{1EEB21EB-A2C4-4C8E-90CF-79C2A2D8E56F}"/>
    <dgm:cxn modelId="{972BBCDA-B3BC-46B0-83F1-B3A62074F409}" srcId="{738B7A4D-B6B9-4508-ABED-09F99978C97C}" destId="{F1E8E7DA-20C5-476D-96FF-6C2667715423}" srcOrd="3" destOrd="0" parTransId="{3614A67D-4CD4-493D-BFB6-492278CFCFCD}" sibTransId="{5FF836E2-D473-4334-A68B-184F5AA34872}"/>
    <dgm:cxn modelId="{B82851E5-4568-4C49-84B2-476EB3F11025}" srcId="{738B7A4D-B6B9-4508-ABED-09F99978C97C}" destId="{D3F6C8B0-FB3C-4EFF-85A3-8ACA00E0CD02}" srcOrd="1" destOrd="0" parTransId="{3D3B0D97-C3CE-4921-AB47-31745545DDCC}" sibTransId="{E8513972-A9C0-4E9C-9C9D-D51C1B94A8F5}"/>
    <dgm:cxn modelId="{65A643EA-CBF8-4BF8-B013-78A22E2DB336}" type="presOf" srcId="{CDEBB5B5-4D7F-4C0F-8CAB-0543E264DE21}" destId="{E037200D-EFC1-4EB0-B14D-50270EB3BFEC}" srcOrd="0" destOrd="0" presId="urn:microsoft.com/office/officeart/2005/8/layout/list1"/>
    <dgm:cxn modelId="{49EFFEF0-74F9-4594-9372-D30803C3C376}" type="presOf" srcId="{EF6E5C16-47AC-46D2-8577-BBA7F0D26356}" destId="{E037200D-EFC1-4EB0-B14D-50270EB3BFEC}" srcOrd="0" destOrd="1" presId="urn:microsoft.com/office/officeart/2005/8/layout/list1"/>
    <dgm:cxn modelId="{EC2B0DF4-E2D8-4B10-B00C-4F92764E5233}" srcId="{738B7A4D-B6B9-4508-ABED-09F99978C97C}" destId="{A9DC2B73-3864-4C0D-8D53-9956F1024529}" srcOrd="2" destOrd="0" parTransId="{AB296A17-1ACB-4BFC-8536-38C46623868D}" sibTransId="{1496C170-398F-424B-BFEA-1085A0E274C0}"/>
    <dgm:cxn modelId="{C259AAFF-F54E-4CF9-9EED-075C79649691}" srcId="{E9111FD8-05AE-4C67-9009-2DEAD3ABD23A}" destId="{EF6E5C16-47AC-46D2-8577-BBA7F0D26356}" srcOrd="1" destOrd="0" parTransId="{EF9E54BD-4111-45B5-80DC-9F73645F35C4}" sibTransId="{C3B712A7-3787-4DB6-A113-8CAA600AD978}"/>
    <dgm:cxn modelId="{EA78A857-5A87-4329-85AC-252D219850F6}" type="presParOf" srcId="{BCFBF9A2-4B93-4E23-87D0-EFAE28876B04}" destId="{4978B55F-E327-4865-B9A4-635BDF94F37A}" srcOrd="0" destOrd="0" presId="urn:microsoft.com/office/officeart/2005/8/layout/list1"/>
    <dgm:cxn modelId="{408D3A23-CD3C-45D5-9551-9A243FB351A1}" type="presParOf" srcId="{4978B55F-E327-4865-B9A4-635BDF94F37A}" destId="{5AF9C425-05C2-4DF0-9B3A-45A9C9972D0B}" srcOrd="0" destOrd="0" presId="urn:microsoft.com/office/officeart/2005/8/layout/list1"/>
    <dgm:cxn modelId="{38988ED8-CE5A-4A9C-8292-19090BA23F0D}" type="presParOf" srcId="{4978B55F-E327-4865-B9A4-635BDF94F37A}" destId="{BB94C10C-9813-4427-82B3-5661269AC955}" srcOrd="1" destOrd="0" presId="urn:microsoft.com/office/officeart/2005/8/layout/list1"/>
    <dgm:cxn modelId="{B4E9F832-7A66-4B4E-A13C-9050BD0FEA6D}" type="presParOf" srcId="{BCFBF9A2-4B93-4E23-87D0-EFAE28876B04}" destId="{79EC5401-7BD1-41E3-A699-321DE5A56C7A}" srcOrd="1" destOrd="0" presId="urn:microsoft.com/office/officeart/2005/8/layout/list1"/>
    <dgm:cxn modelId="{C55A0EB4-DDD1-4BE3-AA46-0D338F63915C}" type="presParOf" srcId="{BCFBF9A2-4B93-4E23-87D0-EFAE28876B04}" destId="{EF213546-A940-4FF1-BC2E-BAA257347214}" srcOrd="2" destOrd="0" presId="urn:microsoft.com/office/officeart/2005/8/layout/list1"/>
    <dgm:cxn modelId="{DF562AC9-169F-48F5-8A1F-DE616C6B43B4}" type="presParOf" srcId="{BCFBF9A2-4B93-4E23-87D0-EFAE28876B04}" destId="{0EFFA401-51C8-4D6C-A334-9DABE48F1D46}" srcOrd="3" destOrd="0" presId="urn:microsoft.com/office/officeart/2005/8/layout/list1"/>
    <dgm:cxn modelId="{C6B46D33-DC28-4B24-B90C-FD6158FF873A}" type="presParOf" srcId="{BCFBF9A2-4B93-4E23-87D0-EFAE28876B04}" destId="{2C3FA9B6-34AD-47F1-AEAB-E6FF4649A37F}" srcOrd="4" destOrd="0" presId="urn:microsoft.com/office/officeart/2005/8/layout/list1"/>
    <dgm:cxn modelId="{E7C5604D-22E3-4969-BFA1-76E18AC4603F}" type="presParOf" srcId="{2C3FA9B6-34AD-47F1-AEAB-E6FF4649A37F}" destId="{26F4F9BB-FEAA-461B-9DF6-28168C40AF20}" srcOrd="0" destOrd="0" presId="urn:microsoft.com/office/officeart/2005/8/layout/list1"/>
    <dgm:cxn modelId="{CE42789B-C4AB-46D6-AA0C-275B4CE34791}" type="presParOf" srcId="{2C3FA9B6-34AD-47F1-AEAB-E6FF4649A37F}" destId="{538F16E7-FD88-4A27-B9C3-CD6639D1E317}" srcOrd="1" destOrd="0" presId="urn:microsoft.com/office/officeart/2005/8/layout/list1"/>
    <dgm:cxn modelId="{369754D7-5349-495A-8640-86125B6965EB}" type="presParOf" srcId="{BCFBF9A2-4B93-4E23-87D0-EFAE28876B04}" destId="{48EE28D0-66A2-4773-A8AD-C22D1950B102}" srcOrd="5" destOrd="0" presId="urn:microsoft.com/office/officeart/2005/8/layout/list1"/>
    <dgm:cxn modelId="{7BAF4B99-7118-4F0B-A3B7-29F899999783}" type="presParOf" srcId="{BCFBF9A2-4B93-4E23-87D0-EFAE28876B04}" destId="{E037200D-EFC1-4EB0-B14D-50270EB3BFE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BB676-60D6-426C-87EF-3B51191DF557}"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es-ES"/>
        </a:p>
      </dgm:t>
    </dgm:pt>
    <dgm:pt modelId="{787A8EA5-800E-4142-A346-B236E6B7AD26}">
      <dgm:prSet custT="1"/>
      <dgm:spPr/>
      <dgm:t>
        <a:bodyPr/>
        <a:lstStyle/>
        <a:p>
          <a:r>
            <a:rPr lang="es-ES" sz="2000" b="1" dirty="0">
              <a:latin typeface="Arial" panose="020B0604020202020204" pitchFamily="34" charset="0"/>
              <a:cs typeface="Arial" panose="020B0604020202020204" pitchFamily="34" charset="0"/>
            </a:rPr>
            <a:t>¿Cuándo solicitarlo?</a:t>
          </a:r>
        </a:p>
      </dgm:t>
    </dgm:pt>
    <dgm:pt modelId="{AA081C75-E221-48D2-AD25-F192B375AAED}" type="parTrans" cxnId="{51E2B729-C17D-4289-ADA8-E87379B0F161}">
      <dgm:prSet/>
      <dgm:spPr/>
      <dgm:t>
        <a:bodyPr/>
        <a:lstStyle/>
        <a:p>
          <a:endParaRPr lang="es-ES"/>
        </a:p>
      </dgm:t>
    </dgm:pt>
    <dgm:pt modelId="{987CE8E9-3A5F-4861-8284-94D4F7E0BDD4}" type="sibTrans" cxnId="{51E2B729-C17D-4289-ADA8-E87379B0F161}">
      <dgm:prSet/>
      <dgm:spPr/>
      <dgm:t>
        <a:bodyPr/>
        <a:lstStyle/>
        <a:p>
          <a:endParaRPr lang="es-ES"/>
        </a:p>
      </dgm:t>
    </dgm:pt>
    <dgm:pt modelId="{CA8C0AD8-74B7-481C-A39A-057BA7F62797}">
      <dgm:prSet custT="1"/>
      <dgm:spPr/>
      <dgm:t>
        <a:bodyPr/>
        <a:lstStyle/>
        <a:p>
          <a:r>
            <a:rPr lang="es-ES" sz="1600" b="1">
              <a:latin typeface="Arial" panose="020B0604020202020204" pitchFamily="34" charset="0"/>
              <a:cs typeface="Arial" panose="020B0604020202020204" pitchFamily="34" charset="0"/>
            </a:rPr>
            <a:t>Hasta 33 días hábiles </a:t>
          </a:r>
          <a:r>
            <a:rPr lang="es-ES" sz="1600">
              <a:latin typeface="Arial" panose="020B0604020202020204" pitchFamily="34" charset="0"/>
              <a:cs typeface="Arial" panose="020B0604020202020204" pitchFamily="34" charset="0"/>
            </a:rPr>
            <a:t>anteriores a que finalice el plazo de ejecución</a:t>
          </a:r>
          <a:endParaRPr lang="es-ES" sz="1600" dirty="0">
            <a:latin typeface="Arial" panose="020B0604020202020204" pitchFamily="34" charset="0"/>
            <a:cs typeface="Arial" panose="020B0604020202020204" pitchFamily="34" charset="0"/>
          </a:endParaRPr>
        </a:p>
      </dgm:t>
    </dgm:pt>
    <dgm:pt modelId="{9C520B99-EDA9-458C-A1EB-47AEC106FE46}" type="parTrans" cxnId="{02694CBB-1061-44DB-BED5-2C9EB73A354C}">
      <dgm:prSet/>
      <dgm:spPr/>
      <dgm:t>
        <a:bodyPr/>
        <a:lstStyle/>
        <a:p>
          <a:endParaRPr lang="es-ES"/>
        </a:p>
      </dgm:t>
    </dgm:pt>
    <dgm:pt modelId="{5F099DFC-4B6A-4258-B349-2340F5CC5FA5}" type="sibTrans" cxnId="{02694CBB-1061-44DB-BED5-2C9EB73A354C}">
      <dgm:prSet/>
      <dgm:spPr/>
      <dgm:t>
        <a:bodyPr/>
        <a:lstStyle/>
        <a:p>
          <a:endParaRPr lang="es-ES"/>
        </a:p>
      </dgm:t>
    </dgm:pt>
    <dgm:pt modelId="{1E88D82A-9160-452F-854F-CFF4AEAA25FF}">
      <dgm:prSet custT="1"/>
      <dgm:spPr/>
      <dgm:t>
        <a:bodyPr/>
        <a:lstStyle/>
        <a:p>
          <a:r>
            <a:rPr lang="es-ES" sz="2000" b="1" dirty="0">
              <a:latin typeface="Arial" panose="020B0604020202020204" pitchFamily="34" charset="0"/>
              <a:cs typeface="Arial" panose="020B0604020202020204" pitchFamily="34" charset="0"/>
            </a:rPr>
            <a:t>Aspectos a tener en cuenta</a:t>
          </a:r>
        </a:p>
      </dgm:t>
    </dgm:pt>
    <dgm:pt modelId="{FBB82D09-2AB9-442A-A40B-8F898BEB045C}" type="parTrans" cxnId="{272FAC03-5514-4B0B-9351-FFA9C33BAE3F}">
      <dgm:prSet/>
      <dgm:spPr/>
      <dgm:t>
        <a:bodyPr/>
        <a:lstStyle/>
        <a:p>
          <a:endParaRPr lang="es-ES"/>
        </a:p>
      </dgm:t>
    </dgm:pt>
    <dgm:pt modelId="{A82535AB-FEB9-468B-A4D9-7C3B6F39D115}" type="sibTrans" cxnId="{272FAC03-5514-4B0B-9351-FFA9C33BAE3F}">
      <dgm:prSet/>
      <dgm:spPr/>
      <dgm:t>
        <a:bodyPr/>
        <a:lstStyle/>
        <a:p>
          <a:endParaRPr lang="es-ES"/>
        </a:p>
      </dgm:t>
    </dgm:pt>
    <dgm:pt modelId="{3F1E23EA-B10A-4627-9E87-6D71A35A8CCA}">
      <dgm:prSet custT="1"/>
      <dgm:spPr/>
      <dgm:t>
        <a:bodyPr/>
        <a:lstStyle/>
        <a:p>
          <a:r>
            <a:rPr lang="es-ES" sz="1600" dirty="0">
              <a:latin typeface="Arial" panose="020B0604020202020204" pitchFamily="34" charset="0"/>
              <a:cs typeface="Arial" panose="020B0604020202020204" pitchFamily="34" charset="0"/>
            </a:rPr>
            <a:t>No es necesario aportar documentación adicional en el momento de la solicitud. </a:t>
          </a:r>
          <a:r>
            <a:rPr lang="es-ES" sz="1600" b="1" dirty="0">
              <a:latin typeface="Arial" panose="020B0604020202020204" pitchFamily="34" charset="0"/>
              <a:cs typeface="Arial" panose="020B0604020202020204" pitchFamily="34" charset="0"/>
            </a:rPr>
            <a:t>Se aportará en el momento de la justificación.</a:t>
          </a:r>
        </a:p>
      </dgm:t>
    </dgm:pt>
    <dgm:pt modelId="{33C63AC9-3F5A-4E79-8C21-88A31BB889DA}" type="parTrans" cxnId="{43D69085-A5DB-4CCB-8181-D989A5D584A2}">
      <dgm:prSet/>
      <dgm:spPr/>
      <dgm:t>
        <a:bodyPr/>
        <a:lstStyle/>
        <a:p>
          <a:endParaRPr lang="es-ES"/>
        </a:p>
      </dgm:t>
    </dgm:pt>
    <dgm:pt modelId="{A3545C72-6572-44F0-A709-285396795467}" type="sibTrans" cxnId="{43D69085-A5DB-4CCB-8181-D989A5D584A2}">
      <dgm:prSet/>
      <dgm:spPr/>
      <dgm:t>
        <a:bodyPr/>
        <a:lstStyle/>
        <a:p>
          <a:endParaRPr lang="es-ES"/>
        </a:p>
      </dgm:t>
    </dgm:pt>
    <dgm:pt modelId="{AFC5A712-75B1-4DCE-9995-5B521BAC51B4}">
      <dgm:prSet custT="1"/>
      <dgm:spPr/>
      <dgm:t>
        <a:bodyPr/>
        <a:lstStyle/>
        <a:p>
          <a:r>
            <a:rPr lang="es-ES" sz="1600" b="0" dirty="0">
              <a:latin typeface="Arial" panose="020B0604020202020204" pitchFamily="34" charset="0"/>
              <a:cs typeface="Arial" panose="020B0604020202020204" pitchFamily="34" charset="0"/>
            </a:rPr>
            <a:t>Si la cuantía </a:t>
          </a:r>
          <a:r>
            <a:rPr lang="es-ES" sz="1600" b="1" dirty="0">
              <a:latin typeface="Arial" panose="020B0604020202020204" pitchFamily="34" charset="0"/>
              <a:cs typeface="Arial" panose="020B0604020202020204" pitchFamily="34" charset="0"/>
            </a:rPr>
            <a:t>sin IVA </a:t>
          </a:r>
          <a:r>
            <a:rPr lang="es-ES" sz="1600" b="0" dirty="0">
              <a:latin typeface="Arial" panose="020B0604020202020204" pitchFamily="34" charset="0"/>
              <a:cs typeface="Arial" panose="020B0604020202020204" pitchFamily="34" charset="0"/>
            </a:rPr>
            <a:t>supera el límite establecido para el contrato menor en la Ley de Contratos del Sector Público (</a:t>
          </a:r>
          <a:r>
            <a:rPr lang="es-ES" sz="1600" b="1" dirty="0">
              <a:latin typeface="Arial" panose="020B0604020202020204" pitchFamily="34" charset="0"/>
              <a:cs typeface="Arial" panose="020B0604020202020204" pitchFamily="34" charset="0"/>
            </a:rPr>
            <a:t>14.999,99 €</a:t>
          </a:r>
          <a:r>
            <a:rPr lang="es-ES" sz="1600" b="0" dirty="0">
              <a:latin typeface="Arial" panose="020B0604020202020204" pitchFamily="34" charset="0"/>
              <a:cs typeface="Arial" panose="020B0604020202020204" pitchFamily="34" charset="0"/>
            </a:rPr>
            <a:t>): necesario 3 ofertas.</a:t>
          </a:r>
        </a:p>
      </dgm:t>
    </dgm:pt>
    <dgm:pt modelId="{B978A6B2-B072-45C2-A20F-681EA248EB06}" type="parTrans" cxnId="{B15A0C4E-5CAA-4AD7-8CD1-F6A8846A4964}">
      <dgm:prSet/>
      <dgm:spPr/>
      <dgm:t>
        <a:bodyPr/>
        <a:lstStyle/>
        <a:p>
          <a:endParaRPr lang="es-ES"/>
        </a:p>
      </dgm:t>
    </dgm:pt>
    <dgm:pt modelId="{ADE62ACA-702E-40F5-B3B0-F4CF66C533DE}" type="sibTrans" cxnId="{B15A0C4E-5CAA-4AD7-8CD1-F6A8846A4964}">
      <dgm:prSet/>
      <dgm:spPr/>
      <dgm:t>
        <a:bodyPr/>
        <a:lstStyle/>
        <a:p>
          <a:endParaRPr lang="es-ES"/>
        </a:p>
      </dgm:t>
    </dgm:pt>
    <dgm:pt modelId="{405BDDA1-83C5-457D-8D13-14CF81F6CAA0}">
      <dgm:prSet custT="1"/>
      <dgm:spPr/>
      <dgm:t>
        <a:bodyPr/>
        <a:lstStyle/>
        <a:p>
          <a:r>
            <a:rPr lang="es-ES" sz="1600" b="0" dirty="0">
              <a:latin typeface="Arial" panose="020B0604020202020204" pitchFamily="34" charset="0"/>
              <a:cs typeface="Arial" panose="020B0604020202020204" pitchFamily="34" charset="0"/>
            </a:rPr>
            <a:t>Si la subcontratación se realiza con entidad o persona vinculada (</a:t>
          </a:r>
          <a:r>
            <a:rPr lang="es-ES" sz="1600" b="1" dirty="0">
              <a:latin typeface="Arial" panose="020B0604020202020204" pitchFamily="34" charset="0"/>
              <a:cs typeface="Arial" panose="020B0604020202020204" pitchFamily="34" charset="0"/>
            </a:rPr>
            <a:t>artículo </a:t>
          </a:r>
          <a:r>
            <a:rPr lang="es-ES" sz="1600" b="1" dirty="0" err="1">
              <a:latin typeface="Arial" panose="020B0604020202020204" pitchFamily="34" charset="0"/>
              <a:cs typeface="Arial" panose="020B0604020202020204" pitchFamily="34" charset="0"/>
            </a:rPr>
            <a:t>29.7.d</a:t>
          </a:r>
          <a:r>
            <a:rPr lang="es-ES" sz="1600" b="1" dirty="0">
              <a:latin typeface="Arial" panose="020B0604020202020204" pitchFamily="34" charset="0"/>
              <a:cs typeface="Arial" panose="020B0604020202020204" pitchFamily="34" charset="0"/>
            </a:rPr>
            <a:t>) Ley General Subvenciones y 68.2 Reglamento</a:t>
          </a:r>
          <a:r>
            <a:rPr lang="es-ES" sz="1600" b="0" dirty="0">
              <a:latin typeface="Arial" panose="020B0604020202020204" pitchFamily="34" charset="0"/>
              <a:cs typeface="Arial" panose="020B0604020202020204" pitchFamily="34" charset="0"/>
            </a:rPr>
            <a:t>): únicamente se puede imputar el coste real en el que incurra la entidad o persona vinculada.</a:t>
          </a:r>
        </a:p>
      </dgm:t>
    </dgm:pt>
    <dgm:pt modelId="{36042DB2-4EC3-4983-922B-13618DCA4FEA}" type="parTrans" cxnId="{DB41D4C1-5ECA-4D64-84BA-156332B2A7DA}">
      <dgm:prSet/>
      <dgm:spPr/>
      <dgm:t>
        <a:bodyPr/>
        <a:lstStyle/>
        <a:p>
          <a:endParaRPr lang="es-ES"/>
        </a:p>
      </dgm:t>
    </dgm:pt>
    <dgm:pt modelId="{EDCF4AAD-8BF1-4871-B129-0F490CA0F767}" type="sibTrans" cxnId="{DB41D4C1-5ECA-4D64-84BA-156332B2A7DA}">
      <dgm:prSet/>
      <dgm:spPr/>
      <dgm:t>
        <a:bodyPr/>
        <a:lstStyle/>
        <a:p>
          <a:endParaRPr lang="es-ES"/>
        </a:p>
      </dgm:t>
    </dgm:pt>
    <dgm:pt modelId="{79AFB34A-4202-4F72-A3A3-AB38053346C5}">
      <dgm:prSet custT="1"/>
      <dgm:spPr/>
      <dgm:t>
        <a:bodyPr/>
        <a:lstStyle/>
        <a:p>
          <a:r>
            <a:rPr lang="es-ES" sz="1600" b="0" dirty="0">
              <a:latin typeface="Arial" panose="020B0604020202020204" pitchFamily="34" charset="0"/>
              <a:cs typeface="Arial" panose="020B0604020202020204" pitchFamily="34" charset="0"/>
            </a:rPr>
            <a:t>Entidades públicas: el procedimiento de contratación deberá realizarse conforme a la Ley de Contratos del Sector Público.</a:t>
          </a:r>
        </a:p>
      </dgm:t>
    </dgm:pt>
    <dgm:pt modelId="{02FA6250-236A-4073-ABC0-E8AA7E3AD019}" type="parTrans" cxnId="{018B7079-BBE9-45F5-A3DD-7A09CE80B2AC}">
      <dgm:prSet/>
      <dgm:spPr/>
      <dgm:t>
        <a:bodyPr/>
        <a:lstStyle/>
        <a:p>
          <a:endParaRPr lang="es-ES"/>
        </a:p>
      </dgm:t>
    </dgm:pt>
    <dgm:pt modelId="{BFC47391-EBCF-4504-A5F3-C0E0614318AC}" type="sibTrans" cxnId="{018B7079-BBE9-45F5-A3DD-7A09CE80B2AC}">
      <dgm:prSet/>
      <dgm:spPr/>
      <dgm:t>
        <a:bodyPr/>
        <a:lstStyle/>
        <a:p>
          <a:endParaRPr lang="es-ES"/>
        </a:p>
      </dgm:t>
    </dgm:pt>
    <dgm:pt modelId="{680DF667-1D8A-446D-A8BF-1311F4711CB4}">
      <dgm:prSet custT="1"/>
      <dgm:spPr/>
      <dgm:t>
        <a:bodyPr/>
        <a:lstStyle/>
        <a:p>
          <a:r>
            <a:rPr lang="es-ES" sz="1600" b="0" dirty="0">
              <a:latin typeface="Arial" panose="020B0604020202020204" pitchFamily="34" charset="0"/>
              <a:cs typeface="Arial" panose="020B0604020202020204" pitchFamily="34" charset="0"/>
            </a:rPr>
            <a:t>Puede ser de aplicación lo dispuesto en la </a:t>
          </a:r>
          <a:r>
            <a:rPr lang="es-ES" sz="1600" b="1" dirty="0">
              <a:latin typeface="Arial" panose="020B0604020202020204" pitchFamily="34" charset="0"/>
              <a:cs typeface="Arial" panose="020B0604020202020204" pitchFamily="34" charset="0"/>
            </a:rPr>
            <a:t>Disposición Adicional 54 de la Ley de Contratos del Sector Público </a:t>
          </a:r>
          <a:r>
            <a:rPr lang="es-ES" sz="1600" b="0" dirty="0">
              <a:latin typeface="Arial" panose="020B0604020202020204" pitchFamily="34" charset="0"/>
              <a:cs typeface="Arial" panose="020B0604020202020204" pitchFamily="34" charset="0"/>
            </a:rPr>
            <a:t>respecto al umbral</a:t>
          </a:r>
        </a:p>
      </dgm:t>
    </dgm:pt>
    <dgm:pt modelId="{23887E15-A8FE-419D-AF33-B7066C416BB6}" type="parTrans" cxnId="{95F3D971-EE87-4C99-9C12-032EBA1DAF1A}">
      <dgm:prSet/>
      <dgm:spPr/>
      <dgm:t>
        <a:bodyPr/>
        <a:lstStyle/>
        <a:p>
          <a:endParaRPr lang="es-ES"/>
        </a:p>
      </dgm:t>
    </dgm:pt>
    <dgm:pt modelId="{8D8C0719-FA51-44FF-BBA7-E5B2378DA02D}" type="sibTrans" cxnId="{95F3D971-EE87-4C99-9C12-032EBA1DAF1A}">
      <dgm:prSet/>
      <dgm:spPr/>
      <dgm:t>
        <a:bodyPr/>
        <a:lstStyle/>
        <a:p>
          <a:endParaRPr lang="es-ES"/>
        </a:p>
      </dgm:t>
    </dgm:pt>
    <dgm:pt modelId="{1BAA2460-6234-42C3-881B-A831DA26877A}" type="pres">
      <dgm:prSet presAssocID="{621BB676-60D6-426C-87EF-3B51191DF557}" presName="linear" presStyleCnt="0">
        <dgm:presLayoutVars>
          <dgm:dir/>
          <dgm:animLvl val="lvl"/>
          <dgm:resizeHandles val="exact"/>
        </dgm:presLayoutVars>
      </dgm:prSet>
      <dgm:spPr/>
    </dgm:pt>
    <dgm:pt modelId="{E13B5700-F048-4B27-9232-8D58FFC5733A}" type="pres">
      <dgm:prSet presAssocID="{787A8EA5-800E-4142-A346-B236E6B7AD26}" presName="parentLin" presStyleCnt="0"/>
      <dgm:spPr/>
    </dgm:pt>
    <dgm:pt modelId="{3ADE9116-7F60-49E2-A2AE-C7ED5C4050A2}" type="pres">
      <dgm:prSet presAssocID="{787A8EA5-800E-4142-A346-B236E6B7AD26}" presName="parentLeftMargin" presStyleLbl="node1" presStyleIdx="0" presStyleCnt="2"/>
      <dgm:spPr/>
    </dgm:pt>
    <dgm:pt modelId="{B372CD48-A7F9-4C58-82B4-66689D217DFB}" type="pres">
      <dgm:prSet presAssocID="{787A8EA5-800E-4142-A346-B236E6B7AD26}" presName="parentText" presStyleLbl="node1" presStyleIdx="0" presStyleCnt="2">
        <dgm:presLayoutVars>
          <dgm:chMax val="0"/>
          <dgm:bulletEnabled val="1"/>
        </dgm:presLayoutVars>
      </dgm:prSet>
      <dgm:spPr/>
    </dgm:pt>
    <dgm:pt modelId="{A4868FC8-355F-46EE-AB1B-672C45E4ABEF}" type="pres">
      <dgm:prSet presAssocID="{787A8EA5-800E-4142-A346-B236E6B7AD26}" presName="negativeSpace" presStyleCnt="0"/>
      <dgm:spPr/>
    </dgm:pt>
    <dgm:pt modelId="{6BB5FDBB-C156-4BE5-9DA2-3B0933E17712}" type="pres">
      <dgm:prSet presAssocID="{787A8EA5-800E-4142-A346-B236E6B7AD26}" presName="childText" presStyleLbl="conFgAcc1" presStyleIdx="0" presStyleCnt="2">
        <dgm:presLayoutVars>
          <dgm:bulletEnabled val="1"/>
        </dgm:presLayoutVars>
      </dgm:prSet>
      <dgm:spPr/>
    </dgm:pt>
    <dgm:pt modelId="{844233D8-6383-49A3-8AFC-D39546AF37EF}" type="pres">
      <dgm:prSet presAssocID="{987CE8E9-3A5F-4861-8284-94D4F7E0BDD4}" presName="spaceBetweenRectangles" presStyleCnt="0"/>
      <dgm:spPr/>
    </dgm:pt>
    <dgm:pt modelId="{D5FF2144-20FB-4AC2-9D30-0000F42A2A6F}" type="pres">
      <dgm:prSet presAssocID="{1E88D82A-9160-452F-854F-CFF4AEAA25FF}" presName="parentLin" presStyleCnt="0"/>
      <dgm:spPr/>
    </dgm:pt>
    <dgm:pt modelId="{D24C30FE-FFC4-44DF-A5C7-AF35299E1C64}" type="pres">
      <dgm:prSet presAssocID="{1E88D82A-9160-452F-854F-CFF4AEAA25FF}" presName="parentLeftMargin" presStyleLbl="node1" presStyleIdx="0" presStyleCnt="2"/>
      <dgm:spPr/>
    </dgm:pt>
    <dgm:pt modelId="{CDF9AEDA-80B2-4795-995F-A9729DC2F1D1}" type="pres">
      <dgm:prSet presAssocID="{1E88D82A-9160-452F-854F-CFF4AEAA25FF}" presName="parentText" presStyleLbl="node1" presStyleIdx="1" presStyleCnt="2">
        <dgm:presLayoutVars>
          <dgm:chMax val="0"/>
          <dgm:bulletEnabled val="1"/>
        </dgm:presLayoutVars>
      </dgm:prSet>
      <dgm:spPr/>
    </dgm:pt>
    <dgm:pt modelId="{1E65B354-1094-457A-AF77-86B2334BFD80}" type="pres">
      <dgm:prSet presAssocID="{1E88D82A-9160-452F-854F-CFF4AEAA25FF}" presName="negativeSpace" presStyleCnt="0"/>
      <dgm:spPr/>
    </dgm:pt>
    <dgm:pt modelId="{61C4B4EA-F5F5-4E78-B275-4A2CBAB0DA17}" type="pres">
      <dgm:prSet presAssocID="{1E88D82A-9160-452F-854F-CFF4AEAA25FF}" presName="childText" presStyleLbl="conFgAcc1" presStyleIdx="1" presStyleCnt="2">
        <dgm:presLayoutVars>
          <dgm:bulletEnabled val="1"/>
        </dgm:presLayoutVars>
      </dgm:prSet>
      <dgm:spPr/>
    </dgm:pt>
  </dgm:ptLst>
  <dgm:cxnLst>
    <dgm:cxn modelId="{272FAC03-5514-4B0B-9351-FFA9C33BAE3F}" srcId="{621BB676-60D6-426C-87EF-3B51191DF557}" destId="{1E88D82A-9160-452F-854F-CFF4AEAA25FF}" srcOrd="1" destOrd="0" parTransId="{FBB82D09-2AB9-442A-A40B-8F898BEB045C}" sibTransId="{A82535AB-FEB9-468B-A4D9-7C3B6F39D115}"/>
    <dgm:cxn modelId="{D7D89D0D-4D7E-4A40-ABEE-BB037F72AD69}" type="presOf" srcId="{405BDDA1-83C5-457D-8D13-14CF81F6CAA0}" destId="{61C4B4EA-F5F5-4E78-B275-4A2CBAB0DA17}" srcOrd="0" destOrd="4" presId="urn:microsoft.com/office/officeart/2005/8/layout/list1"/>
    <dgm:cxn modelId="{51E2B729-C17D-4289-ADA8-E87379B0F161}" srcId="{621BB676-60D6-426C-87EF-3B51191DF557}" destId="{787A8EA5-800E-4142-A346-B236E6B7AD26}" srcOrd="0" destOrd="0" parTransId="{AA081C75-E221-48D2-AD25-F192B375AAED}" sibTransId="{987CE8E9-3A5F-4861-8284-94D4F7E0BDD4}"/>
    <dgm:cxn modelId="{3A373961-E386-4D25-9B43-0743D4C9375B}" type="presOf" srcId="{680DF667-1D8A-446D-A8BF-1311F4711CB4}" destId="{61C4B4EA-F5F5-4E78-B275-4A2CBAB0DA17}" srcOrd="0" destOrd="3" presId="urn:microsoft.com/office/officeart/2005/8/layout/list1"/>
    <dgm:cxn modelId="{79784168-2B2F-4D1F-9933-F08BA380F6E8}" type="presOf" srcId="{79AFB34A-4202-4F72-A3A3-AB38053346C5}" destId="{61C4B4EA-F5F5-4E78-B275-4A2CBAB0DA17}" srcOrd="0" destOrd="2" presId="urn:microsoft.com/office/officeart/2005/8/layout/list1"/>
    <dgm:cxn modelId="{B15A0C4E-5CAA-4AD7-8CD1-F6A8846A4964}" srcId="{1E88D82A-9160-452F-854F-CFF4AEAA25FF}" destId="{AFC5A712-75B1-4DCE-9995-5B521BAC51B4}" srcOrd="1" destOrd="0" parTransId="{B978A6B2-B072-45C2-A20F-681EA248EB06}" sibTransId="{ADE62ACA-702E-40F5-B3B0-F4CF66C533DE}"/>
    <dgm:cxn modelId="{95F3D971-EE87-4C99-9C12-032EBA1DAF1A}" srcId="{79AFB34A-4202-4F72-A3A3-AB38053346C5}" destId="{680DF667-1D8A-446D-A8BF-1311F4711CB4}" srcOrd="0" destOrd="0" parTransId="{23887E15-A8FE-419D-AF33-B7066C416BB6}" sibTransId="{8D8C0719-FA51-44FF-BBA7-E5B2378DA02D}"/>
    <dgm:cxn modelId="{31BC9257-039A-4487-A7AA-4547C0E988FD}" type="presOf" srcId="{CA8C0AD8-74B7-481C-A39A-057BA7F62797}" destId="{6BB5FDBB-C156-4BE5-9DA2-3B0933E17712}" srcOrd="0" destOrd="0" presId="urn:microsoft.com/office/officeart/2005/8/layout/list1"/>
    <dgm:cxn modelId="{018B7079-BBE9-45F5-A3DD-7A09CE80B2AC}" srcId="{AFC5A712-75B1-4DCE-9995-5B521BAC51B4}" destId="{79AFB34A-4202-4F72-A3A3-AB38053346C5}" srcOrd="0" destOrd="0" parTransId="{02FA6250-236A-4073-ABC0-E8AA7E3AD019}" sibTransId="{BFC47391-EBCF-4504-A5F3-C0E0614318AC}"/>
    <dgm:cxn modelId="{CE739F7F-326D-463D-8154-DB02A1D6E6F3}" type="presOf" srcId="{787A8EA5-800E-4142-A346-B236E6B7AD26}" destId="{3ADE9116-7F60-49E2-A2AE-C7ED5C4050A2}" srcOrd="0" destOrd="0" presId="urn:microsoft.com/office/officeart/2005/8/layout/list1"/>
    <dgm:cxn modelId="{43D69085-A5DB-4CCB-8181-D989A5D584A2}" srcId="{1E88D82A-9160-452F-854F-CFF4AEAA25FF}" destId="{3F1E23EA-B10A-4627-9E87-6D71A35A8CCA}" srcOrd="0" destOrd="0" parTransId="{33C63AC9-3F5A-4E79-8C21-88A31BB889DA}" sibTransId="{A3545C72-6572-44F0-A709-285396795467}"/>
    <dgm:cxn modelId="{F0E0DD9E-EE2A-4B12-8F21-CC51E9E9DE32}" type="presOf" srcId="{1E88D82A-9160-452F-854F-CFF4AEAA25FF}" destId="{CDF9AEDA-80B2-4795-995F-A9729DC2F1D1}" srcOrd="1" destOrd="0" presId="urn:microsoft.com/office/officeart/2005/8/layout/list1"/>
    <dgm:cxn modelId="{29581FAC-38AE-4113-AF04-3316015A9209}" type="presOf" srcId="{AFC5A712-75B1-4DCE-9995-5B521BAC51B4}" destId="{61C4B4EA-F5F5-4E78-B275-4A2CBAB0DA17}" srcOrd="0" destOrd="1" presId="urn:microsoft.com/office/officeart/2005/8/layout/list1"/>
    <dgm:cxn modelId="{D1AB57BA-9F34-4B02-88EB-195B484734A5}" type="presOf" srcId="{787A8EA5-800E-4142-A346-B236E6B7AD26}" destId="{B372CD48-A7F9-4C58-82B4-66689D217DFB}" srcOrd="1" destOrd="0" presId="urn:microsoft.com/office/officeart/2005/8/layout/list1"/>
    <dgm:cxn modelId="{02694CBB-1061-44DB-BED5-2C9EB73A354C}" srcId="{787A8EA5-800E-4142-A346-B236E6B7AD26}" destId="{CA8C0AD8-74B7-481C-A39A-057BA7F62797}" srcOrd="0" destOrd="0" parTransId="{9C520B99-EDA9-458C-A1EB-47AEC106FE46}" sibTransId="{5F099DFC-4B6A-4258-B349-2340F5CC5FA5}"/>
    <dgm:cxn modelId="{DB41D4C1-5ECA-4D64-84BA-156332B2A7DA}" srcId="{1E88D82A-9160-452F-854F-CFF4AEAA25FF}" destId="{405BDDA1-83C5-457D-8D13-14CF81F6CAA0}" srcOrd="2" destOrd="0" parTransId="{36042DB2-4EC3-4983-922B-13618DCA4FEA}" sibTransId="{EDCF4AAD-8BF1-4871-B129-0F490CA0F767}"/>
    <dgm:cxn modelId="{4C35C8C8-0E54-4749-A56B-7739B0EA74D6}" type="presOf" srcId="{3F1E23EA-B10A-4627-9E87-6D71A35A8CCA}" destId="{61C4B4EA-F5F5-4E78-B275-4A2CBAB0DA17}" srcOrd="0" destOrd="0" presId="urn:microsoft.com/office/officeart/2005/8/layout/list1"/>
    <dgm:cxn modelId="{3F9026EE-8684-466A-93C7-D70E05960CAD}" type="presOf" srcId="{1E88D82A-9160-452F-854F-CFF4AEAA25FF}" destId="{D24C30FE-FFC4-44DF-A5C7-AF35299E1C64}" srcOrd="0" destOrd="0" presId="urn:microsoft.com/office/officeart/2005/8/layout/list1"/>
    <dgm:cxn modelId="{C08BFFF4-6673-4BF9-802C-4490B0495520}" type="presOf" srcId="{621BB676-60D6-426C-87EF-3B51191DF557}" destId="{1BAA2460-6234-42C3-881B-A831DA26877A}" srcOrd="0" destOrd="0" presId="urn:microsoft.com/office/officeart/2005/8/layout/list1"/>
    <dgm:cxn modelId="{F707D2A8-96DF-4483-9933-59B7E413FC09}" type="presParOf" srcId="{1BAA2460-6234-42C3-881B-A831DA26877A}" destId="{E13B5700-F048-4B27-9232-8D58FFC5733A}" srcOrd="0" destOrd="0" presId="urn:microsoft.com/office/officeart/2005/8/layout/list1"/>
    <dgm:cxn modelId="{67F6D058-18DD-4006-9C5D-0FC111F3B2ED}" type="presParOf" srcId="{E13B5700-F048-4B27-9232-8D58FFC5733A}" destId="{3ADE9116-7F60-49E2-A2AE-C7ED5C4050A2}" srcOrd="0" destOrd="0" presId="urn:microsoft.com/office/officeart/2005/8/layout/list1"/>
    <dgm:cxn modelId="{6BE8D1A0-BFF8-4E5D-A0EF-BA99365A2469}" type="presParOf" srcId="{E13B5700-F048-4B27-9232-8D58FFC5733A}" destId="{B372CD48-A7F9-4C58-82B4-66689D217DFB}" srcOrd="1" destOrd="0" presId="urn:microsoft.com/office/officeart/2005/8/layout/list1"/>
    <dgm:cxn modelId="{93EB34CD-1843-4A70-8882-97947C900598}" type="presParOf" srcId="{1BAA2460-6234-42C3-881B-A831DA26877A}" destId="{A4868FC8-355F-46EE-AB1B-672C45E4ABEF}" srcOrd="1" destOrd="0" presId="urn:microsoft.com/office/officeart/2005/8/layout/list1"/>
    <dgm:cxn modelId="{A78AAF30-6F03-455C-A67A-30F6BE4E2642}" type="presParOf" srcId="{1BAA2460-6234-42C3-881B-A831DA26877A}" destId="{6BB5FDBB-C156-4BE5-9DA2-3B0933E17712}" srcOrd="2" destOrd="0" presId="urn:microsoft.com/office/officeart/2005/8/layout/list1"/>
    <dgm:cxn modelId="{C03D9FB4-C408-43AD-9085-C78EF7985AB0}" type="presParOf" srcId="{1BAA2460-6234-42C3-881B-A831DA26877A}" destId="{844233D8-6383-49A3-8AFC-D39546AF37EF}" srcOrd="3" destOrd="0" presId="urn:microsoft.com/office/officeart/2005/8/layout/list1"/>
    <dgm:cxn modelId="{073968E6-3D5B-4ED4-BEB7-1A3D7300E752}" type="presParOf" srcId="{1BAA2460-6234-42C3-881B-A831DA26877A}" destId="{D5FF2144-20FB-4AC2-9D30-0000F42A2A6F}" srcOrd="4" destOrd="0" presId="urn:microsoft.com/office/officeart/2005/8/layout/list1"/>
    <dgm:cxn modelId="{24408D01-CA2B-406E-A139-836C4B8238AC}" type="presParOf" srcId="{D5FF2144-20FB-4AC2-9D30-0000F42A2A6F}" destId="{D24C30FE-FFC4-44DF-A5C7-AF35299E1C64}" srcOrd="0" destOrd="0" presId="urn:microsoft.com/office/officeart/2005/8/layout/list1"/>
    <dgm:cxn modelId="{0BED2752-46F9-408E-B203-12D8F673195D}" type="presParOf" srcId="{D5FF2144-20FB-4AC2-9D30-0000F42A2A6F}" destId="{CDF9AEDA-80B2-4795-995F-A9729DC2F1D1}" srcOrd="1" destOrd="0" presId="urn:microsoft.com/office/officeart/2005/8/layout/list1"/>
    <dgm:cxn modelId="{0C865F62-EAB0-4B6C-8A9E-C907D5E3625D}" type="presParOf" srcId="{1BAA2460-6234-42C3-881B-A831DA26877A}" destId="{1E65B354-1094-457A-AF77-86B2334BFD80}" srcOrd="5" destOrd="0" presId="urn:microsoft.com/office/officeart/2005/8/layout/list1"/>
    <dgm:cxn modelId="{BE1C81AF-0B00-4A74-9E06-7F6434F5CDE3}" type="presParOf" srcId="{1BAA2460-6234-42C3-881B-A831DA26877A}" destId="{61C4B4EA-F5F5-4E78-B275-4A2CBAB0DA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DCD04-71F8-4614-9EE7-5839DC28B0EF}" type="doc">
      <dgm:prSet loTypeId="urn:microsoft.com/office/officeart/2005/8/layout/default" loCatId="list" qsTypeId="urn:microsoft.com/office/officeart/2005/8/quickstyle/3d1" qsCatId="3D" csTypeId="urn:microsoft.com/office/officeart/2005/8/colors/accent1_3" csCatId="accent1" phldr="1"/>
      <dgm:spPr/>
      <dgm:t>
        <a:bodyPr/>
        <a:lstStyle/>
        <a:p>
          <a:endParaRPr lang="es-ES"/>
        </a:p>
      </dgm:t>
    </dgm:pt>
    <dgm:pt modelId="{F3E24B4E-0951-4F45-8120-C18146EFD9A1}">
      <dgm:prSet phldrT="[Texto]" custT="1"/>
      <dgm:spPr/>
      <dgm:t>
        <a:bodyPr/>
        <a:lstStyle/>
        <a:p>
          <a:r>
            <a:rPr lang="es-ES" sz="2000" b="1" dirty="0">
              <a:latin typeface="Arial" panose="020B0604020202020204" pitchFamily="34" charset="0"/>
              <a:cs typeface="Arial" panose="020B0604020202020204" pitchFamily="34" charset="0"/>
            </a:rPr>
            <a:t>Nociones básicas</a:t>
          </a:r>
        </a:p>
        <a:p>
          <a:endParaRPr lang="es-ES" sz="3000" b="1" dirty="0">
            <a:latin typeface="Arial" panose="020B0604020202020204" pitchFamily="34" charset="0"/>
            <a:cs typeface="Arial" panose="020B0604020202020204" pitchFamily="34" charset="0"/>
          </a:endParaRPr>
        </a:p>
      </dgm:t>
    </dgm:pt>
    <dgm:pt modelId="{86F98640-39A6-4A21-9748-24A7476A857B}" type="parTrans" cxnId="{025A2F5D-5A46-424F-8F17-FF313EC011A0}">
      <dgm:prSet/>
      <dgm:spPr/>
      <dgm:t>
        <a:bodyPr/>
        <a:lstStyle/>
        <a:p>
          <a:endParaRPr lang="es-ES"/>
        </a:p>
      </dgm:t>
    </dgm:pt>
    <dgm:pt modelId="{7EBB9F83-BCB5-4579-8029-AD8B97B0FB39}" type="sibTrans" cxnId="{025A2F5D-5A46-424F-8F17-FF313EC011A0}">
      <dgm:prSet/>
      <dgm:spPr/>
      <dgm:t>
        <a:bodyPr/>
        <a:lstStyle/>
        <a:p>
          <a:endParaRPr lang="es-ES"/>
        </a:p>
      </dgm:t>
    </dgm:pt>
    <dgm:pt modelId="{450376AA-A195-410C-982C-418B2535B98D}">
      <dgm:prSet phldrT="[Texto]" custT="1"/>
      <dgm:spPr/>
      <dgm:t>
        <a:bodyPr/>
        <a:lstStyle/>
        <a:p>
          <a:r>
            <a:rPr lang="es-ES" sz="2000" b="1" dirty="0">
              <a:latin typeface="Arial" panose="020B0604020202020204" pitchFamily="34" charset="0"/>
              <a:cs typeface="Arial" panose="020B0604020202020204" pitchFamily="34" charset="0"/>
            </a:rPr>
            <a:t>¿Cómo solicitarlo?</a:t>
          </a:r>
        </a:p>
        <a:p>
          <a:endParaRPr lang="es-ES" sz="2000" b="1" dirty="0">
            <a:latin typeface="Arial" panose="020B0604020202020204" pitchFamily="34" charset="0"/>
            <a:cs typeface="Arial" panose="020B0604020202020204" pitchFamily="34" charset="0"/>
          </a:endParaRPr>
        </a:p>
      </dgm:t>
    </dgm:pt>
    <dgm:pt modelId="{71348772-05EB-4E8C-9369-22D40CFE96D4}" type="parTrans" cxnId="{38B7CC19-DC7F-4C35-8DD8-6BCAE3A71391}">
      <dgm:prSet/>
      <dgm:spPr/>
      <dgm:t>
        <a:bodyPr/>
        <a:lstStyle/>
        <a:p>
          <a:endParaRPr lang="es-ES"/>
        </a:p>
      </dgm:t>
    </dgm:pt>
    <dgm:pt modelId="{10F0E649-F849-4D6D-9B1D-1272D3FD6C9A}" type="sibTrans" cxnId="{38B7CC19-DC7F-4C35-8DD8-6BCAE3A71391}">
      <dgm:prSet/>
      <dgm:spPr/>
      <dgm:t>
        <a:bodyPr/>
        <a:lstStyle/>
        <a:p>
          <a:endParaRPr lang="es-ES"/>
        </a:p>
      </dgm:t>
    </dgm:pt>
    <dgm:pt modelId="{0BE5CAB2-F41C-45EF-8FEA-2FA4BC9BAE91}">
      <dgm:prSet phldrT="[Texto]" custT="1"/>
      <dgm:spPr/>
      <dgm:t>
        <a:bodyPr/>
        <a:lstStyle/>
        <a:p>
          <a:r>
            <a:rPr lang="es-ES" sz="2000" b="1" dirty="0">
              <a:latin typeface="Arial" panose="020B0604020202020204" pitchFamily="34" charset="0"/>
              <a:cs typeface="Arial" panose="020B0604020202020204" pitchFamily="34" charset="0"/>
            </a:rPr>
            <a:t>¿Cuándo solicitarlo?</a:t>
          </a:r>
        </a:p>
        <a:p>
          <a:endParaRPr lang="es-ES" sz="2000" b="1" dirty="0">
            <a:latin typeface="Arial" panose="020B0604020202020204" pitchFamily="34" charset="0"/>
            <a:cs typeface="Arial" panose="020B0604020202020204" pitchFamily="34" charset="0"/>
          </a:endParaRPr>
        </a:p>
      </dgm:t>
    </dgm:pt>
    <dgm:pt modelId="{D75B0190-ABF3-4EAF-9EFA-17B98CA02F20}" type="parTrans" cxnId="{5F5639BE-201B-4F96-B3F4-F1E0D93899FC}">
      <dgm:prSet/>
      <dgm:spPr/>
      <dgm:t>
        <a:bodyPr/>
        <a:lstStyle/>
        <a:p>
          <a:endParaRPr lang="es-ES"/>
        </a:p>
      </dgm:t>
    </dgm:pt>
    <dgm:pt modelId="{24F57990-4BD5-4AC3-A412-05640F20DDB6}" type="sibTrans" cxnId="{5F5639BE-201B-4F96-B3F4-F1E0D93899FC}">
      <dgm:prSet/>
      <dgm:spPr/>
      <dgm:t>
        <a:bodyPr/>
        <a:lstStyle/>
        <a:p>
          <a:endParaRPr lang="es-ES"/>
        </a:p>
      </dgm:t>
    </dgm:pt>
    <dgm:pt modelId="{8625DFFD-BD2E-4AF9-BBC1-B54B380282AD}">
      <dgm:prSet phldrT="[Texto]" custT="1"/>
      <dgm:spPr/>
      <dgm:t>
        <a:bodyPr/>
        <a:lstStyle/>
        <a:p>
          <a:r>
            <a:rPr lang="es-ES" sz="2000" b="1" dirty="0">
              <a:latin typeface="Arial" panose="020B0604020202020204" pitchFamily="34" charset="0"/>
              <a:cs typeface="Arial" panose="020B0604020202020204" pitchFamily="34" charset="0"/>
            </a:rPr>
            <a:t>Aspectos a tener en cuenta</a:t>
          </a:r>
        </a:p>
      </dgm:t>
    </dgm:pt>
    <dgm:pt modelId="{A3DC2061-82B3-4B9C-A2BB-7BB695825569}" type="parTrans" cxnId="{EC115EEF-7173-4955-8EC2-217D16E892A8}">
      <dgm:prSet/>
      <dgm:spPr/>
      <dgm:t>
        <a:bodyPr/>
        <a:lstStyle/>
        <a:p>
          <a:endParaRPr lang="es-ES"/>
        </a:p>
      </dgm:t>
    </dgm:pt>
    <dgm:pt modelId="{21F058DF-B197-40A3-9B52-E062650CBC47}" type="sibTrans" cxnId="{EC115EEF-7173-4955-8EC2-217D16E892A8}">
      <dgm:prSet/>
      <dgm:spPr/>
      <dgm:t>
        <a:bodyPr/>
        <a:lstStyle/>
        <a:p>
          <a:endParaRPr lang="es-ES"/>
        </a:p>
      </dgm:t>
    </dgm:pt>
    <dgm:pt modelId="{5A32B0FD-66C5-45E3-9851-4B21EE16445F}">
      <dgm:prSet phldrT="[Texto]" custT="1"/>
      <dgm:spPr/>
      <dgm:t>
        <a:bodyPr/>
        <a:lstStyle/>
        <a:p>
          <a:r>
            <a:rPr lang="es-ES" sz="1600" dirty="0">
              <a:latin typeface="Arial" panose="020B0604020202020204" pitchFamily="34" charset="0"/>
              <a:cs typeface="Arial" panose="020B0604020202020204" pitchFamily="34" charset="0"/>
            </a:rPr>
            <a:t>Renuncia total</a:t>
          </a:r>
        </a:p>
      </dgm:t>
    </dgm:pt>
    <dgm:pt modelId="{B6748703-206A-4447-816C-8E32247B8CC3}" type="parTrans" cxnId="{170BFAB4-8533-4071-AC55-FE5803E738EA}">
      <dgm:prSet/>
      <dgm:spPr/>
      <dgm:t>
        <a:bodyPr/>
        <a:lstStyle/>
        <a:p>
          <a:endParaRPr lang="es-ES"/>
        </a:p>
      </dgm:t>
    </dgm:pt>
    <dgm:pt modelId="{3E38E567-78F7-4707-91F4-77D089EE8D8A}" type="sibTrans" cxnId="{170BFAB4-8533-4071-AC55-FE5803E738EA}">
      <dgm:prSet/>
      <dgm:spPr/>
      <dgm:t>
        <a:bodyPr/>
        <a:lstStyle/>
        <a:p>
          <a:endParaRPr lang="es-ES"/>
        </a:p>
      </dgm:t>
    </dgm:pt>
    <dgm:pt modelId="{0E889688-486E-4B14-BF6F-51F2A85757D5}">
      <dgm:prSet phldrT="[Texto]" custT="1"/>
      <dgm:spPr/>
      <dgm:t>
        <a:bodyPr/>
        <a:lstStyle/>
        <a:p>
          <a:r>
            <a:rPr lang="es-ES" sz="1600" dirty="0">
              <a:latin typeface="Arial" panose="020B0604020202020204" pitchFamily="34" charset="0"/>
              <a:cs typeface="Arial" panose="020B0604020202020204" pitchFamily="34" charset="0"/>
            </a:rPr>
            <a:t>Renuncia parcial</a:t>
          </a:r>
        </a:p>
      </dgm:t>
    </dgm:pt>
    <dgm:pt modelId="{18FA3AD6-D185-41E5-A1ED-1CD8DD5685C4}" type="parTrans" cxnId="{B5D07B51-656C-43BE-87B4-31830B596D58}">
      <dgm:prSet/>
      <dgm:spPr/>
      <dgm:t>
        <a:bodyPr/>
        <a:lstStyle/>
        <a:p>
          <a:endParaRPr lang="es-ES"/>
        </a:p>
      </dgm:t>
    </dgm:pt>
    <dgm:pt modelId="{71EA6148-191E-4D82-B39D-1B402AC61EE6}" type="sibTrans" cxnId="{B5D07B51-656C-43BE-87B4-31830B596D58}">
      <dgm:prSet/>
      <dgm:spPr/>
      <dgm:t>
        <a:bodyPr/>
        <a:lstStyle/>
        <a:p>
          <a:endParaRPr lang="es-ES"/>
        </a:p>
      </dgm:t>
    </dgm:pt>
    <dgm:pt modelId="{2E5DAA44-1ABB-497A-8A8F-9456777EB834}">
      <dgm:prSet phldrT="[Texto]"/>
      <dgm:spPr/>
      <dgm:t>
        <a:bodyPr/>
        <a:lstStyle/>
        <a:p>
          <a:r>
            <a:rPr lang="es-ES" sz="1500" dirty="0">
              <a:latin typeface="Arial" panose="020B0604020202020204" pitchFamily="34" charset="0"/>
              <a:cs typeface="Arial" panose="020B0604020202020204" pitchFamily="34" charset="0"/>
            </a:rPr>
            <a:t>Modelo normalizado publicado en la web</a:t>
          </a:r>
          <a:endParaRPr lang="es-ES" sz="1500" dirty="0"/>
        </a:p>
      </dgm:t>
    </dgm:pt>
    <dgm:pt modelId="{B6A935FD-BF6A-4218-926B-6DB2C0501157}" type="parTrans" cxnId="{1604D2F1-F1A9-4529-8B10-4E6DB71C597F}">
      <dgm:prSet/>
      <dgm:spPr/>
      <dgm:t>
        <a:bodyPr/>
        <a:lstStyle/>
        <a:p>
          <a:endParaRPr lang="es-ES"/>
        </a:p>
      </dgm:t>
    </dgm:pt>
    <dgm:pt modelId="{1AF6F16A-AC16-4865-8A7D-610AEC6D01CE}" type="sibTrans" cxnId="{1604D2F1-F1A9-4529-8B10-4E6DB71C597F}">
      <dgm:prSet/>
      <dgm:spPr/>
      <dgm:t>
        <a:bodyPr/>
        <a:lstStyle/>
        <a:p>
          <a:endParaRPr lang="es-ES"/>
        </a:p>
      </dgm:t>
    </dgm:pt>
    <dgm:pt modelId="{4D3682C3-B214-4C41-871C-AE1326EFABF6}">
      <dgm:prSet/>
      <dgm:spPr/>
      <dgm:t>
        <a:bodyPr/>
        <a:lstStyle/>
        <a:p>
          <a:r>
            <a:rPr lang="es-ES" sz="1500" dirty="0">
              <a:latin typeface="Arial" panose="020B0604020202020204" pitchFamily="34" charset="0"/>
              <a:cs typeface="Arial" panose="020B0604020202020204" pitchFamily="34" charset="0"/>
            </a:rPr>
            <a:t>Firmado electrónicamente por el representante legal de la entidad</a:t>
          </a:r>
        </a:p>
      </dgm:t>
    </dgm:pt>
    <dgm:pt modelId="{25EA47CA-7852-4B5C-B8F1-6E58E420A6C8}" type="parTrans" cxnId="{33E0F5C0-14C5-4ACE-BFB1-978290BDB487}">
      <dgm:prSet/>
      <dgm:spPr/>
      <dgm:t>
        <a:bodyPr/>
        <a:lstStyle/>
        <a:p>
          <a:endParaRPr lang="es-ES"/>
        </a:p>
      </dgm:t>
    </dgm:pt>
    <dgm:pt modelId="{B0821D6C-752F-4301-9A15-3E4C427521CA}" type="sibTrans" cxnId="{33E0F5C0-14C5-4ACE-BFB1-978290BDB487}">
      <dgm:prSet/>
      <dgm:spPr/>
      <dgm:t>
        <a:bodyPr/>
        <a:lstStyle/>
        <a:p>
          <a:endParaRPr lang="es-ES"/>
        </a:p>
      </dgm:t>
    </dgm:pt>
    <dgm:pt modelId="{DE45EF01-01F0-4303-B5C8-34FA08A2D4EC}">
      <dgm:prSet/>
      <dgm:spPr/>
      <dgm:t>
        <a:bodyPr/>
        <a:lstStyle/>
        <a:p>
          <a:r>
            <a:rPr lang="es-ES" sz="1500" dirty="0">
              <a:latin typeface="Arial" panose="020B0604020202020204" pitchFamily="34" charset="0"/>
              <a:cs typeface="Arial" panose="020B0604020202020204" pitchFamily="34" charset="0"/>
            </a:rPr>
            <a:t>Presentado a través de </a:t>
          </a:r>
          <a:r>
            <a:rPr lang="es-ES" sz="1500" dirty="0" err="1">
              <a:latin typeface="Arial" panose="020B0604020202020204" pitchFamily="34" charset="0"/>
              <a:cs typeface="Arial" panose="020B0604020202020204" pitchFamily="34" charset="0"/>
            </a:rPr>
            <a:t>SIGES</a:t>
          </a:r>
          <a:r>
            <a:rPr lang="es-ES" sz="1500" dirty="0">
              <a:latin typeface="Arial" panose="020B0604020202020204" pitchFamily="34" charset="0"/>
              <a:cs typeface="Arial" panose="020B0604020202020204" pitchFamily="34" charset="0"/>
            </a:rPr>
            <a:t> o en su defecto por Registro Electrónico Común de la </a:t>
          </a:r>
          <a:r>
            <a:rPr lang="es-ES" sz="1500" dirty="0" err="1">
              <a:latin typeface="Arial" panose="020B0604020202020204" pitchFamily="34" charset="0"/>
              <a:cs typeface="Arial" panose="020B0604020202020204" pitchFamily="34" charset="0"/>
            </a:rPr>
            <a:t>AGE</a:t>
          </a:r>
          <a:endParaRPr lang="es-ES" sz="1500" dirty="0">
            <a:latin typeface="Arial" panose="020B0604020202020204" pitchFamily="34" charset="0"/>
            <a:cs typeface="Arial" panose="020B0604020202020204" pitchFamily="34" charset="0"/>
          </a:endParaRPr>
        </a:p>
      </dgm:t>
    </dgm:pt>
    <dgm:pt modelId="{A8F34131-539A-4738-A86A-BE828142C97A}" type="parTrans" cxnId="{C67C1873-F42E-43EF-9FFB-1F96DFF16A25}">
      <dgm:prSet/>
      <dgm:spPr/>
      <dgm:t>
        <a:bodyPr/>
        <a:lstStyle/>
        <a:p>
          <a:endParaRPr lang="es-ES"/>
        </a:p>
      </dgm:t>
    </dgm:pt>
    <dgm:pt modelId="{CA290231-DB96-4FDB-8E22-7D456E0DCA49}" type="sibTrans" cxnId="{C67C1873-F42E-43EF-9FFB-1F96DFF16A25}">
      <dgm:prSet/>
      <dgm:spPr/>
      <dgm:t>
        <a:bodyPr/>
        <a:lstStyle/>
        <a:p>
          <a:endParaRPr lang="es-ES"/>
        </a:p>
      </dgm:t>
    </dgm:pt>
    <dgm:pt modelId="{66304C57-C472-40A4-AC10-3FBAE5B306F4}">
      <dgm:prSet phldrT="[Texto]" custT="1"/>
      <dgm:spPr/>
      <dgm:t>
        <a:bodyPr/>
        <a:lstStyle/>
        <a:p>
          <a:r>
            <a:rPr lang="es-ES" sz="1600" dirty="0">
              <a:latin typeface="Arial" panose="020B0604020202020204" pitchFamily="34" charset="0"/>
              <a:cs typeface="Arial" panose="020B0604020202020204" pitchFamily="34" charset="0"/>
            </a:rPr>
            <a:t>En cualquier momento</a:t>
          </a:r>
        </a:p>
      </dgm:t>
    </dgm:pt>
    <dgm:pt modelId="{1F96788E-C519-4453-874A-531957AE2CB9}" type="parTrans" cxnId="{ECD1456C-64CF-4366-9245-427C5D39BC28}">
      <dgm:prSet/>
      <dgm:spPr/>
      <dgm:t>
        <a:bodyPr/>
        <a:lstStyle/>
        <a:p>
          <a:endParaRPr lang="es-ES"/>
        </a:p>
      </dgm:t>
    </dgm:pt>
    <dgm:pt modelId="{1F0C9501-3D7F-49F6-AB41-32683081CFA9}" type="sibTrans" cxnId="{ECD1456C-64CF-4366-9245-427C5D39BC28}">
      <dgm:prSet/>
      <dgm:spPr/>
      <dgm:t>
        <a:bodyPr/>
        <a:lstStyle/>
        <a:p>
          <a:endParaRPr lang="es-ES"/>
        </a:p>
      </dgm:t>
    </dgm:pt>
    <dgm:pt modelId="{9C0A46E7-4DB0-4BA6-909A-AE15616EFBD8}">
      <dgm:prSet phldrT="[Texto]" custT="1"/>
      <dgm:spPr/>
      <dgm:t>
        <a:bodyPr/>
        <a:lstStyle/>
        <a:p>
          <a:r>
            <a:rPr lang="es-ES" sz="1600" dirty="0">
              <a:latin typeface="Arial" panose="020B0604020202020204" pitchFamily="34" charset="0"/>
              <a:cs typeface="Arial" panose="020B0604020202020204" pitchFamily="34" charset="0"/>
            </a:rPr>
            <a:t>Durante plazo de ejecución: renuncia</a:t>
          </a:r>
        </a:p>
      </dgm:t>
    </dgm:pt>
    <dgm:pt modelId="{30C87A43-D337-4CEB-BCEA-C215A23FDF22}" type="parTrans" cxnId="{E0BD91CC-BA9D-4C8F-A9DA-B83BD26D5480}">
      <dgm:prSet/>
      <dgm:spPr/>
      <dgm:t>
        <a:bodyPr/>
        <a:lstStyle/>
        <a:p>
          <a:endParaRPr lang="es-ES"/>
        </a:p>
      </dgm:t>
    </dgm:pt>
    <dgm:pt modelId="{A7D5B3A4-CA3E-4C9E-97A3-DE8786CD3DF1}" type="sibTrans" cxnId="{E0BD91CC-BA9D-4C8F-A9DA-B83BD26D5480}">
      <dgm:prSet/>
      <dgm:spPr/>
      <dgm:t>
        <a:bodyPr/>
        <a:lstStyle/>
        <a:p>
          <a:endParaRPr lang="es-ES"/>
        </a:p>
      </dgm:t>
    </dgm:pt>
    <dgm:pt modelId="{ADAF5BF0-CBDB-4C1B-9EFF-10586FE28B72}">
      <dgm:prSet phldrT="[Texto]" custT="1"/>
      <dgm:spPr/>
      <dgm:t>
        <a:bodyPr/>
        <a:lstStyle/>
        <a:p>
          <a:r>
            <a:rPr lang="es-ES" sz="1600" dirty="0">
              <a:latin typeface="Arial" panose="020B0604020202020204" pitchFamily="34" charset="0"/>
              <a:cs typeface="Arial" panose="020B0604020202020204" pitchFamily="34" charset="0"/>
            </a:rPr>
            <a:t>Tras la finalización de plazo de ejecución: reintegro voluntario</a:t>
          </a:r>
        </a:p>
      </dgm:t>
    </dgm:pt>
    <dgm:pt modelId="{F3FA1616-1FF6-4ABB-B450-51447783245C}" type="parTrans" cxnId="{DADB50CB-FD05-450E-9F3D-ECAE0A4ACA35}">
      <dgm:prSet/>
      <dgm:spPr/>
      <dgm:t>
        <a:bodyPr/>
        <a:lstStyle/>
        <a:p>
          <a:endParaRPr lang="es-ES"/>
        </a:p>
      </dgm:t>
    </dgm:pt>
    <dgm:pt modelId="{935F9839-25D3-40FC-96B4-CF8C90E99F97}" type="sibTrans" cxnId="{DADB50CB-FD05-450E-9F3D-ECAE0A4ACA35}">
      <dgm:prSet/>
      <dgm:spPr/>
      <dgm:t>
        <a:bodyPr/>
        <a:lstStyle/>
        <a:p>
          <a:endParaRPr lang="es-ES"/>
        </a:p>
      </dgm:t>
    </dgm:pt>
    <dgm:pt modelId="{C7F5DD16-79F4-4675-87CB-D38A8388316D}">
      <dgm:prSet phldrT="[Texto]" custT="1"/>
      <dgm:spPr/>
      <dgm:t>
        <a:bodyPr/>
        <a:lstStyle/>
        <a:p>
          <a:r>
            <a:rPr lang="es-ES" sz="1600" dirty="0">
              <a:latin typeface="Arial" panose="020B0604020202020204" pitchFamily="34" charset="0"/>
              <a:cs typeface="Arial" panose="020B0604020202020204" pitchFamily="34" charset="0"/>
            </a:rPr>
            <a:t>Se emitirá un modelo 069 donde constará el </a:t>
          </a:r>
          <a:r>
            <a:rPr lang="es-ES" sz="1600" b="1" dirty="0">
              <a:latin typeface="Arial" panose="020B0604020202020204" pitchFamily="34" charset="0"/>
              <a:cs typeface="Arial" panose="020B0604020202020204" pitchFamily="34" charset="0"/>
            </a:rPr>
            <a:t>principal a reintegrar + los intereses de demora </a:t>
          </a:r>
          <a:r>
            <a:rPr lang="es-ES" sz="1600" dirty="0">
              <a:latin typeface="Arial" panose="020B0604020202020204" pitchFamily="34" charset="0"/>
              <a:cs typeface="Arial" panose="020B0604020202020204" pitchFamily="34" charset="0"/>
            </a:rPr>
            <a:t>desde la fecha de ingreso de la subvención hasta la fecha de entrada de la solicitud de renuncia</a:t>
          </a:r>
        </a:p>
      </dgm:t>
    </dgm:pt>
    <dgm:pt modelId="{10573FC8-8AF5-4F1C-9CB5-8FB581C8ADAF}" type="parTrans" cxnId="{69CEA1D5-CFCE-480C-9534-67A7BBCD9C03}">
      <dgm:prSet/>
      <dgm:spPr/>
      <dgm:t>
        <a:bodyPr/>
        <a:lstStyle/>
        <a:p>
          <a:endParaRPr lang="es-ES"/>
        </a:p>
      </dgm:t>
    </dgm:pt>
    <dgm:pt modelId="{88BE34B3-7758-496B-BB97-743F301DD3EA}" type="sibTrans" cxnId="{69CEA1D5-CFCE-480C-9534-67A7BBCD9C03}">
      <dgm:prSet/>
      <dgm:spPr/>
      <dgm:t>
        <a:bodyPr/>
        <a:lstStyle/>
        <a:p>
          <a:endParaRPr lang="es-ES"/>
        </a:p>
      </dgm:t>
    </dgm:pt>
    <dgm:pt modelId="{275D626B-6B6F-4E9F-87B7-E50A450C0A04}">
      <dgm:prSet phldrT="[Texto]" custT="1"/>
      <dgm:spPr/>
      <dgm:t>
        <a:bodyPr/>
        <a:lstStyle/>
        <a:p>
          <a:r>
            <a:rPr lang="es-ES" sz="1600" dirty="0">
              <a:latin typeface="Arial" panose="020B0604020202020204" pitchFamily="34" charset="0"/>
              <a:cs typeface="Arial" panose="020B0604020202020204" pitchFamily="34" charset="0"/>
            </a:rPr>
            <a:t>Intereses de demora: el interés legal del dinero +0,25%</a:t>
          </a:r>
        </a:p>
      </dgm:t>
    </dgm:pt>
    <dgm:pt modelId="{DE50B9BD-FC92-4D9F-B3BE-453AB5802E30}" type="parTrans" cxnId="{1C273FC0-43DE-4BF5-BE16-8E22812C453B}">
      <dgm:prSet/>
      <dgm:spPr/>
      <dgm:t>
        <a:bodyPr/>
        <a:lstStyle/>
        <a:p>
          <a:endParaRPr lang="es-ES"/>
        </a:p>
      </dgm:t>
    </dgm:pt>
    <dgm:pt modelId="{09C460D3-6C62-4F19-9AC0-FC863D5BAA22}" type="sibTrans" cxnId="{1C273FC0-43DE-4BF5-BE16-8E22812C453B}">
      <dgm:prSet/>
      <dgm:spPr/>
      <dgm:t>
        <a:bodyPr/>
        <a:lstStyle/>
        <a:p>
          <a:endParaRPr lang="es-ES"/>
        </a:p>
      </dgm:t>
    </dgm:pt>
    <dgm:pt modelId="{3F2106C0-0518-4E8F-B160-151E8F04EED3}">
      <dgm:prSet phldrT="[Texto]" custT="1"/>
      <dgm:spPr/>
      <dgm:t>
        <a:bodyPr/>
        <a:lstStyle/>
        <a:p>
          <a:endParaRPr lang="es-ES" sz="1600" dirty="0">
            <a:latin typeface="Arial" panose="020B0604020202020204" pitchFamily="34" charset="0"/>
            <a:cs typeface="Arial" panose="020B0604020202020204" pitchFamily="34" charset="0"/>
          </a:endParaRPr>
        </a:p>
      </dgm:t>
    </dgm:pt>
    <dgm:pt modelId="{F458C268-D415-403A-8165-AFE12F01912C}" type="parTrans" cxnId="{93B657BD-22DE-415A-914A-47699129AC01}">
      <dgm:prSet/>
      <dgm:spPr/>
      <dgm:t>
        <a:bodyPr/>
        <a:lstStyle/>
        <a:p>
          <a:endParaRPr lang="es-ES"/>
        </a:p>
      </dgm:t>
    </dgm:pt>
    <dgm:pt modelId="{ABAF4014-6691-44B3-8934-AF0B78297CDF}" type="sibTrans" cxnId="{93B657BD-22DE-415A-914A-47699129AC01}">
      <dgm:prSet/>
      <dgm:spPr/>
      <dgm:t>
        <a:bodyPr/>
        <a:lstStyle/>
        <a:p>
          <a:endParaRPr lang="es-ES"/>
        </a:p>
      </dgm:t>
    </dgm:pt>
    <dgm:pt modelId="{7EBB1B6E-4E3E-4B9A-9270-DD0D3237C946}" type="pres">
      <dgm:prSet presAssocID="{210DCD04-71F8-4614-9EE7-5839DC28B0EF}" presName="diagram" presStyleCnt="0">
        <dgm:presLayoutVars>
          <dgm:dir/>
          <dgm:resizeHandles val="exact"/>
        </dgm:presLayoutVars>
      </dgm:prSet>
      <dgm:spPr/>
    </dgm:pt>
    <dgm:pt modelId="{386F6ABF-B2BD-42CD-8635-1CA55FC186B2}" type="pres">
      <dgm:prSet presAssocID="{F3E24B4E-0951-4F45-8120-C18146EFD9A1}" presName="node" presStyleLbl="node1" presStyleIdx="0" presStyleCnt="4">
        <dgm:presLayoutVars>
          <dgm:bulletEnabled val="1"/>
        </dgm:presLayoutVars>
      </dgm:prSet>
      <dgm:spPr/>
    </dgm:pt>
    <dgm:pt modelId="{4D3DDE70-A87A-43A6-8879-0FA18E6F2518}" type="pres">
      <dgm:prSet presAssocID="{7EBB9F83-BCB5-4579-8029-AD8B97B0FB39}" presName="sibTrans" presStyleCnt="0"/>
      <dgm:spPr/>
    </dgm:pt>
    <dgm:pt modelId="{B0DF8B63-82E4-4AFE-A5ED-84BA668497A0}" type="pres">
      <dgm:prSet presAssocID="{450376AA-A195-410C-982C-418B2535B98D}" presName="node" presStyleLbl="node1" presStyleIdx="1" presStyleCnt="4">
        <dgm:presLayoutVars>
          <dgm:bulletEnabled val="1"/>
        </dgm:presLayoutVars>
      </dgm:prSet>
      <dgm:spPr/>
    </dgm:pt>
    <dgm:pt modelId="{E10B6D20-ACAD-4FF5-9172-82EE56DE0312}" type="pres">
      <dgm:prSet presAssocID="{10F0E649-F849-4D6D-9B1D-1272D3FD6C9A}" presName="sibTrans" presStyleCnt="0"/>
      <dgm:spPr/>
    </dgm:pt>
    <dgm:pt modelId="{ED7B54F7-4200-48E5-86D6-D830305CB438}" type="pres">
      <dgm:prSet presAssocID="{0BE5CAB2-F41C-45EF-8FEA-2FA4BC9BAE91}" presName="node" presStyleLbl="node1" presStyleIdx="2" presStyleCnt="4">
        <dgm:presLayoutVars>
          <dgm:bulletEnabled val="1"/>
        </dgm:presLayoutVars>
      </dgm:prSet>
      <dgm:spPr/>
    </dgm:pt>
    <dgm:pt modelId="{A31F886D-5EA6-412B-ADD6-CCA5E8BFB544}" type="pres">
      <dgm:prSet presAssocID="{24F57990-4BD5-4AC3-A412-05640F20DDB6}" presName="sibTrans" presStyleCnt="0"/>
      <dgm:spPr/>
    </dgm:pt>
    <dgm:pt modelId="{1180843A-DDF0-4CD5-B2C2-FFED6AC549A8}" type="pres">
      <dgm:prSet presAssocID="{8625DFFD-BD2E-4AF9-BBC1-B54B380282AD}" presName="node" presStyleLbl="node1" presStyleIdx="3" presStyleCnt="4">
        <dgm:presLayoutVars>
          <dgm:bulletEnabled val="1"/>
        </dgm:presLayoutVars>
      </dgm:prSet>
      <dgm:spPr/>
    </dgm:pt>
  </dgm:ptLst>
  <dgm:cxnLst>
    <dgm:cxn modelId="{35C69414-EEBB-4AF5-988B-9ADE067C2BC1}" type="presOf" srcId="{F3E24B4E-0951-4F45-8120-C18146EFD9A1}" destId="{386F6ABF-B2BD-42CD-8635-1CA55FC186B2}" srcOrd="0" destOrd="0" presId="urn:microsoft.com/office/officeart/2005/8/layout/default"/>
    <dgm:cxn modelId="{38B7CC19-DC7F-4C35-8DD8-6BCAE3A71391}" srcId="{210DCD04-71F8-4614-9EE7-5839DC28B0EF}" destId="{450376AA-A195-410C-982C-418B2535B98D}" srcOrd="1" destOrd="0" parTransId="{71348772-05EB-4E8C-9369-22D40CFE96D4}" sibTransId="{10F0E649-F849-4D6D-9B1D-1272D3FD6C9A}"/>
    <dgm:cxn modelId="{8408CC22-4FA8-408A-B07C-2512CA804F28}" type="presOf" srcId="{210DCD04-71F8-4614-9EE7-5839DC28B0EF}" destId="{7EBB1B6E-4E3E-4B9A-9270-DD0D3237C946}" srcOrd="0" destOrd="0" presId="urn:microsoft.com/office/officeart/2005/8/layout/default"/>
    <dgm:cxn modelId="{8E64F522-E044-46C6-B893-169AE4A4834C}" type="presOf" srcId="{275D626B-6B6F-4E9F-87B7-E50A450C0A04}" destId="{1180843A-DDF0-4CD5-B2C2-FFED6AC549A8}" srcOrd="0" destOrd="2" presId="urn:microsoft.com/office/officeart/2005/8/layout/default"/>
    <dgm:cxn modelId="{174E392F-0520-48FC-86B5-F2686279FA0B}" type="presOf" srcId="{5A32B0FD-66C5-45E3-9851-4B21EE16445F}" destId="{386F6ABF-B2BD-42CD-8635-1CA55FC186B2}" srcOrd="0" destOrd="1" presId="urn:microsoft.com/office/officeart/2005/8/layout/default"/>
    <dgm:cxn modelId="{EF103D32-AF74-45E1-96AD-545B6BB1789D}" type="presOf" srcId="{450376AA-A195-410C-982C-418B2535B98D}" destId="{B0DF8B63-82E4-4AFE-A5ED-84BA668497A0}" srcOrd="0" destOrd="0" presId="urn:microsoft.com/office/officeart/2005/8/layout/default"/>
    <dgm:cxn modelId="{7F58A03E-FD8F-48BC-9662-7204EB1088CE}" type="presOf" srcId="{0BE5CAB2-F41C-45EF-8FEA-2FA4BC9BAE91}" destId="{ED7B54F7-4200-48E5-86D6-D830305CB438}" srcOrd="0" destOrd="0" presId="urn:microsoft.com/office/officeart/2005/8/layout/default"/>
    <dgm:cxn modelId="{5D96435C-2556-45F6-AC1C-263F3B0A00D6}" type="presOf" srcId="{2E5DAA44-1ABB-497A-8A8F-9456777EB834}" destId="{B0DF8B63-82E4-4AFE-A5ED-84BA668497A0}" srcOrd="0" destOrd="1" presId="urn:microsoft.com/office/officeart/2005/8/layout/default"/>
    <dgm:cxn modelId="{025A2F5D-5A46-424F-8F17-FF313EC011A0}" srcId="{210DCD04-71F8-4614-9EE7-5839DC28B0EF}" destId="{F3E24B4E-0951-4F45-8120-C18146EFD9A1}" srcOrd="0" destOrd="0" parTransId="{86F98640-39A6-4A21-9748-24A7476A857B}" sibTransId="{7EBB9F83-BCB5-4579-8029-AD8B97B0FB39}"/>
    <dgm:cxn modelId="{A596BA5D-8AAB-47B7-AA95-0EDA6BF585AC}" type="presOf" srcId="{66304C57-C472-40A4-AC10-3FBAE5B306F4}" destId="{ED7B54F7-4200-48E5-86D6-D830305CB438}" srcOrd="0" destOrd="1" presId="urn:microsoft.com/office/officeart/2005/8/layout/default"/>
    <dgm:cxn modelId="{18667360-F23C-4A31-BFAF-22CB8055F949}" type="presOf" srcId="{ADAF5BF0-CBDB-4C1B-9EFF-10586FE28B72}" destId="{ED7B54F7-4200-48E5-86D6-D830305CB438}" srcOrd="0" destOrd="3" presId="urn:microsoft.com/office/officeart/2005/8/layout/default"/>
    <dgm:cxn modelId="{DB9CC649-0172-49CA-A952-8A202487E627}" type="presOf" srcId="{9C0A46E7-4DB0-4BA6-909A-AE15616EFBD8}" destId="{ED7B54F7-4200-48E5-86D6-D830305CB438}" srcOrd="0" destOrd="2" presId="urn:microsoft.com/office/officeart/2005/8/layout/default"/>
    <dgm:cxn modelId="{ECD1456C-64CF-4366-9245-427C5D39BC28}" srcId="{0BE5CAB2-F41C-45EF-8FEA-2FA4BC9BAE91}" destId="{66304C57-C472-40A4-AC10-3FBAE5B306F4}" srcOrd="0" destOrd="0" parTransId="{1F96788E-C519-4453-874A-531957AE2CB9}" sibTransId="{1F0C9501-3D7F-49F6-AB41-32683081CFA9}"/>
    <dgm:cxn modelId="{B5D07B51-656C-43BE-87B4-31830B596D58}" srcId="{F3E24B4E-0951-4F45-8120-C18146EFD9A1}" destId="{0E889688-486E-4B14-BF6F-51F2A85757D5}" srcOrd="2" destOrd="0" parTransId="{18FA3AD6-D185-41E5-A1ED-1CD8DD5685C4}" sibTransId="{71EA6148-191E-4D82-B39D-1B402AC61EE6}"/>
    <dgm:cxn modelId="{C67C1873-F42E-43EF-9FFB-1F96DFF16A25}" srcId="{450376AA-A195-410C-982C-418B2535B98D}" destId="{DE45EF01-01F0-4303-B5C8-34FA08A2D4EC}" srcOrd="2" destOrd="0" parTransId="{A8F34131-539A-4738-A86A-BE828142C97A}" sibTransId="{CA290231-DB96-4FDB-8E22-7D456E0DCA49}"/>
    <dgm:cxn modelId="{170BFAB4-8533-4071-AC55-FE5803E738EA}" srcId="{F3E24B4E-0951-4F45-8120-C18146EFD9A1}" destId="{5A32B0FD-66C5-45E3-9851-4B21EE16445F}" srcOrd="0" destOrd="0" parTransId="{B6748703-206A-4447-816C-8E32247B8CC3}" sibTransId="{3E38E567-78F7-4707-91F4-77D089EE8D8A}"/>
    <dgm:cxn modelId="{93B657BD-22DE-415A-914A-47699129AC01}" srcId="{F3E24B4E-0951-4F45-8120-C18146EFD9A1}" destId="{3F2106C0-0518-4E8F-B160-151E8F04EED3}" srcOrd="1" destOrd="0" parTransId="{F458C268-D415-403A-8165-AFE12F01912C}" sibTransId="{ABAF4014-6691-44B3-8934-AF0B78297CDF}"/>
    <dgm:cxn modelId="{5F5639BE-201B-4F96-B3F4-F1E0D93899FC}" srcId="{210DCD04-71F8-4614-9EE7-5839DC28B0EF}" destId="{0BE5CAB2-F41C-45EF-8FEA-2FA4BC9BAE91}" srcOrd="2" destOrd="0" parTransId="{D75B0190-ABF3-4EAF-9EFA-17B98CA02F20}" sibTransId="{24F57990-4BD5-4AC3-A412-05640F20DDB6}"/>
    <dgm:cxn modelId="{1C273FC0-43DE-4BF5-BE16-8E22812C453B}" srcId="{C7F5DD16-79F4-4675-87CB-D38A8388316D}" destId="{275D626B-6B6F-4E9F-87B7-E50A450C0A04}" srcOrd="0" destOrd="0" parTransId="{DE50B9BD-FC92-4D9F-B3BE-453AB5802E30}" sibTransId="{09C460D3-6C62-4F19-9AC0-FC863D5BAA22}"/>
    <dgm:cxn modelId="{33E0F5C0-14C5-4ACE-BFB1-978290BDB487}" srcId="{450376AA-A195-410C-982C-418B2535B98D}" destId="{4D3682C3-B214-4C41-871C-AE1326EFABF6}" srcOrd="1" destOrd="0" parTransId="{25EA47CA-7852-4B5C-B8F1-6E58E420A6C8}" sibTransId="{B0821D6C-752F-4301-9A15-3E4C427521CA}"/>
    <dgm:cxn modelId="{C7F4D5C2-9242-4DE4-99C4-9AC62F70A700}" type="presOf" srcId="{DE45EF01-01F0-4303-B5C8-34FA08A2D4EC}" destId="{B0DF8B63-82E4-4AFE-A5ED-84BA668497A0}" srcOrd="0" destOrd="3" presId="urn:microsoft.com/office/officeart/2005/8/layout/default"/>
    <dgm:cxn modelId="{0F2D3BC6-252D-43C8-8DFD-9071E13F141C}" type="presOf" srcId="{8625DFFD-BD2E-4AF9-BBC1-B54B380282AD}" destId="{1180843A-DDF0-4CD5-B2C2-FFED6AC549A8}" srcOrd="0" destOrd="0" presId="urn:microsoft.com/office/officeart/2005/8/layout/default"/>
    <dgm:cxn modelId="{DADB50CB-FD05-450E-9F3D-ECAE0A4ACA35}" srcId="{0BE5CAB2-F41C-45EF-8FEA-2FA4BC9BAE91}" destId="{ADAF5BF0-CBDB-4C1B-9EFF-10586FE28B72}" srcOrd="2" destOrd="0" parTransId="{F3FA1616-1FF6-4ABB-B450-51447783245C}" sibTransId="{935F9839-25D3-40FC-96B4-CF8C90E99F97}"/>
    <dgm:cxn modelId="{E0BD91CC-BA9D-4C8F-A9DA-B83BD26D5480}" srcId="{0BE5CAB2-F41C-45EF-8FEA-2FA4BC9BAE91}" destId="{9C0A46E7-4DB0-4BA6-909A-AE15616EFBD8}" srcOrd="1" destOrd="0" parTransId="{30C87A43-D337-4CEB-BCEA-C215A23FDF22}" sibTransId="{A7D5B3A4-CA3E-4C9E-97A3-DE8786CD3DF1}"/>
    <dgm:cxn modelId="{369641D1-FB89-452F-BEF5-8ADC953B65F3}" type="presOf" srcId="{3F2106C0-0518-4E8F-B160-151E8F04EED3}" destId="{386F6ABF-B2BD-42CD-8635-1CA55FC186B2}" srcOrd="0" destOrd="2" presId="urn:microsoft.com/office/officeart/2005/8/layout/default"/>
    <dgm:cxn modelId="{69CEA1D5-CFCE-480C-9534-67A7BBCD9C03}" srcId="{8625DFFD-BD2E-4AF9-BBC1-B54B380282AD}" destId="{C7F5DD16-79F4-4675-87CB-D38A8388316D}" srcOrd="0" destOrd="0" parTransId="{10573FC8-8AF5-4F1C-9CB5-8FB581C8ADAF}" sibTransId="{88BE34B3-7758-496B-BB97-743F301DD3EA}"/>
    <dgm:cxn modelId="{1E02A6E0-64C2-45CB-A927-95F1C312C825}" type="presOf" srcId="{C7F5DD16-79F4-4675-87CB-D38A8388316D}" destId="{1180843A-DDF0-4CD5-B2C2-FFED6AC549A8}" srcOrd="0" destOrd="1" presId="urn:microsoft.com/office/officeart/2005/8/layout/default"/>
    <dgm:cxn modelId="{45569AE5-BFBE-4194-8D2D-BBBA5D47A671}" type="presOf" srcId="{0E889688-486E-4B14-BF6F-51F2A85757D5}" destId="{386F6ABF-B2BD-42CD-8635-1CA55FC186B2}" srcOrd="0" destOrd="3" presId="urn:microsoft.com/office/officeart/2005/8/layout/default"/>
    <dgm:cxn modelId="{7498B9ED-4F01-4C5E-9947-855FD4730613}" type="presOf" srcId="{4D3682C3-B214-4C41-871C-AE1326EFABF6}" destId="{B0DF8B63-82E4-4AFE-A5ED-84BA668497A0}" srcOrd="0" destOrd="2" presId="urn:microsoft.com/office/officeart/2005/8/layout/default"/>
    <dgm:cxn modelId="{EC115EEF-7173-4955-8EC2-217D16E892A8}" srcId="{210DCD04-71F8-4614-9EE7-5839DC28B0EF}" destId="{8625DFFD-BD2E-4AF9-BBC1-B54B380282AD}" srcOrd="3" destOrd="0" parTransId="{A3DC2061-82B3-4B9C-A2BB-7BB695825569}" sibTransId="{21F058DF-B197-40A3-9B52-E062650CBC47}"/>
    <dgm:cxn modelId="{1604D2F1-F1A9-4529-8B10-4E6DB71C597F}" srcId="{450376AA-A195-410C-982C-418B2535B98D}" destId="{2E5DAA44-1ABB-497A-8A8F-9456777EB834}" srcOrd="0" destOrd="0" parTransId="{B6A935FD-BF6A-4218-926B-6DB2C0501157}" sibTransId="{1AF6F16A-AC16-4865-8A7D-610AEC6D01CE}"/>
    <dgm:cxn modelId="{EB717580-2C8D-42C2-A8A5-E06F5254E6C6}" type="presParOf" srcId="{7EBB1B6E-4E3E-4B9A-9270-DD0D3237C946}" destId="{386F6ABF-B2BD-42CD-8635-1CA55FC186B2}" srcOrd="0" destOrd="0" presId="urn:microsoft.com/office/officeart/2005/8/layout/default"/>
    <dgm:cxn modelId="{26B24978-521D-4C9F-8A85-8E091C18F10E}" type="presParOf" srcId="{7EBB1B6E-4E3E-4B9A-9270-DD0D3237C946}" destId="{4D3DDE70-A87A-43A6-8879-0FA18E6F2518}" srcOrd="1" destOrd="0" presId="urn:microsoft.com/office/officeart/2005/8/layout/default"/>
    <dgm:cxn modelId="{8D491718-324A-49CF-A8C6-DEF7CDB0E821}" type="presParOf" srcId="{7EBB1B6E-4E3E-4B9A-9270-DD0D3237C946}" destId="{B0DF8B63-82E4-4AFE-A5ED-84BA668497A0}" srcOrd="2" destOrd="0" presId="urn:microsoft.com/office/officeart/2005/8/layout/default"/>
    <dgm:cxn modelId="{A56E0376-BD1C-4E80-AA09-ABCE4ABC61F5}" type="presParOf" srcId="{7EBB1B6E-4E3E-4B9A-9270-DD0D3237C946}" destId="{E10B6D20-ACAD-4FF5-9172-82EE56DE0312}" srcOrd="3" destOrd="0" presId="urn:microsoft.com/office/officeart/2005/8/layout/default"/>
    <dgm:cxn modelId="{541D3E4F-71A8-43DA-BA51-D46A79AD0983}" type="presParOf" srcId="{7EBB1B6E-4E3E-4B9A-9270-DD0D3237C946}" destId="{ED7B54F7-4200-48E5-86D6-D830305CB438}" srcOrd="4" destOrd="0" presId="urn:microsoft.com/office/officeart/2005/8/layout/default"/>
    <dgm:cxn modelId="{B1BDF1A1-9862-4A46-AED3-BF3CA60C91A5}" type="presParOf" srcId="{7EBB1B6E-4E3E-4B9A-9270-DD0D3237C946}" destId="{A31F886D-5EA6-412B-ADD6-CCA5E8BFB544}" srcOrd="5" destOrd="0" presId="urn:microsoft.com/office/officeart/2005/8/layout/default"/>
    <dgm:cxn modelId="{EF2F84AF-E277-4BB3-9199-37AD020C90DA}" type="presParOf" srcId="{7EBB1B6E-4E3E-4B9A-9270-DD0D3237C946}" destId="{1180843A-DDF0-4CD5-B2C2-FFED6AC549A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10A163-D659-4C3F-8A4D-544A61916A84}"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S"/>
        </a:p>
      </dgm:t>
    </dgm:pt>
    <dgm:pt modelId="{2041B8D8-C05A-4891-BE5D-79A9BA11ED9C}">
      <dgm:prSet custT="1"/>
      <dgm:spPr/>
      <dgm:t>
        <a:bodyPr/>
        <a:lstStyle/>
        <a:p>
          <a:pPr rtl="0"/>
          <a:r>
            <a:rPr lang="es-ES" sz="2000" dirty="0">
              <a:latin typeface="Arial" panose="020B0604020202020204" pitchFamily="34" charset="0"/>
              <a:cs typeface="Arial" panose="020B0604020202020204" pitchFamily="34" charset="0"/>
            </a:rPr>
            <a:t>Medio de atención a </a:t>
          </a:r>
          <a:r>
            <a:rPr lang="es-ES" sz="2000" b="1" dirty="0">
              <a:latin typeface="Arial" panose="020B0604020202020204" pitchFamily="34" charset="0"/>
              <a:cs typeface="Arial" panose="020B0604020202020204" pitchFamily="34" charset="0"/>
            </a:rPr>
            <a:t>entidades beneficiarias</a:t>
          </a:r>
          <a:r>
            <a:rPr lang="es-ES" sz="2000" dirty="0">
              <a:latin typeface="Arial" panose="020B0604020202020204" pitchFamily="34" charset="0"/>
              <a:cs typeface="Arial" panose="020B0604020202020204" pitchFamily="34" charset="0"/>
            </a:rPr>
            <a:t>: </a:t>
          </a:r>
        </a:p>
        <a:p>
          <a:pPr rtl="0"/>
          <a:r>
            <a:rPr lang="es-ES" sz="2000" dirty="0" err="1">
              <a:latin typeface="Arial" panose="020B0604020202020204" pitchFamily="34" charset="0"/>
              <a:cs typeface="Arial" panose="020B0604020202020204" pitchFamily="34" charset="0"/>
            </a:rPr>
            <a:t>otsubvencionesa2030@dsca.gob.es</a:t>
          </a:r>
          <a:endParaRPr lang="es-ES" sz="2000" dirty="0">
            <a:latin typeface="Arial" panose="020B0604020202020204" pitchFamily="34" charset="0"/>
            <a:cs typeface="Arial" panose="020B0604020202020204" pitchFamily="34" charset="0"/>
          </a:endParaRPr>
        </a:p>
      </dgm:t>
    </dgm:pt>
    <dgm:pt modelId="{7AE7AEF9-0E08-49E5-912A-8839DD03D3CE}" type="parTrans" cxnId="{55BD5299-A658-4954-B081-B31B3CA0F61C}">
      <dgm:prSet/>
      <dgm:spPr/>
      <dgm:t>
        <a:bodyPr/>
        <a:lstStyle/>
        <a:p>
          <a:endParaRPr lang="es-ES"/>
        </a:p>
      </dgm:t>
    </dgm:pt>
    <dgm:pt modelId="{B7E96948-4874-4E77-A553-4202FBF39C20}" type="sibTrans" cxnId="{55BD5299-A658-4954-B081-B31B3CA0F61C}">
      <dgm:prSet/>
      <dgm:spPr/>
      <dgm:t>
        <a:bodyPr/>
        <a:lstStyle/>
        <a:p>
          <a:endParaRPr lang="es-ES"/>
        </a:p>
      </dgm:t>
    </dgm:pt>
    <dgm:pt modelId="{0479B13A-807A-4763-899D-1A53CA1C721A}">
      <dgm:prSet custT="1"/>
      <dgm:spPr/>
      <dgm:t>
        <a:bodyPr/>
        <a:lstStyle/>
        <a:p>
          <a:pPr rtl="0"/>
          <a:r>
            <a:rPr lang="es-ES" sz="2000" dirty="0">
              <a:latin typeface="Arial" panose="020B0604020202020204" pitchFamily="34" charset="0"/>
              <a:cs typeface="Arial" panose="020B0604020202020204" pitchFamily="34" charset="0"/>
            </a:rPr>
            <a:t>Necesaria identificación: número de proyecto en asunto o cuerpo de consulta</a:t>
          </a:r>
        </a:p>
      </dgm:t>
    </dgm:pt>
    <dgm:pt modelId="{5B76AD7F-B7B8-4535-9BFC-D49242467C26}" type="parTrans" cxnId="{46219E52-B15D-41E8-9EFA-B3E97E6E3C60}">
      <dgm:prSet/>
      <dgm:spPr/>
      <dgm:t>
        <a:bodyPr/>
        <a:lstStyle/>
        <a:p>
          <a:endParaRPr lang="es-ES"/>
        </a:p>
      </dgm:t>
    </dgm:pt>
    <dgm:pt modelId="{506B67EC-4519-41AD-BDB5-27951C99C887}" type="sibTrans" cxnId="{46219E52-B15D-41E8-9EFA-B3E97E6E3C60}">
      <dgm:prSet/>
      <dgm:spPr/>
      <dgm:t>
        <a:bodyPr/>
        <a:lstStyle/>
        <a:p>
          <a:endParaRPr lang="es-ES"/>
        </a:p>
      </dgm:t>
    </dgm:pt>
    <dgm:pt modelId="{0E10112A-1166-4A40-9CE9-64EF413D885A}">
      <dgm:prSet custT="1"/>
      <dgm:spPr/>
      <dgm:t>
        <a:bodyPr/>
        <a:lstStyle/>
        <a:p>
          <a:pPr rtl="0"/>
          <a:r>
            <a:rPr lang="es-ES" sz="2000" dirty="0">
              <a:latin typeface="Arial" panose="020B0604020202020204" pitchFamily="34" charset="0"/>
              <a:cs typeface="Arial" panose="020B0604020202020204" pitchFamily="34" charset="0"/>
            </a:rPr>
            <a:t>Tiempo medio de respuesta: 5 días hábiles</a:t>
          </a:r>
        </a:p>
      </dgm:t>
    </dgm:pt>
    <dgm:pt modelId="{5A08902F-7B9B-412A-A0B4-2365D9B696DD}" type="parTrans" cxnId="{9191364A-625F-46EC-87CE-C50A27F023DB}">
      <dgm:prSet/>
      <dgm:spPr/>
      <dgm:t>
        <a:bodyPr/>
        <a:lstStyle/>
        <a:p>
          <a:endParaRPr lang="es-ES"/>
        </a:p>
      </dgm:t>
    </dgm:pt>
    <dgm:pt modelId="{7541DA0E-8D47-418A-9D0D-DF28DAAC8068}" type="sibTrans" cxnId="{9191364A-625F-46EC-87CE-C50A27F023DB}">
      <dgm:prSet/>
      <dgm:spPr/>
      <dgm:t>
        <a:bodyPr/>
        <a:lstStyle/>
        <a:p>
          <a:endParaRPr lang="es-ES"/>
        </a:p>
      </dgm:t>
    </dgm:pt>
    <dgm:pt modelId="{7A972788-8190-4C91-AAFC-8C12065FCDCF}" type="pres">
      <dgm:prSet presAssocID="{3110A163-D659-4C3F-8A4D-544A61916A84}" presName="linear" presStyleCnt="0">
        <dgm:presLayoutVars>
          <dgm:animLvl val="lvl"/>
          <dgm:resizeHandles val="exact"/>
        </dgm:presLayoutVars>
      </dgm:prSet>
      <dgm:spPr/>
    </dgm:pt>
    <dgm:pt modelId="{8E8267B4-93A1-4F25-B4F0-08DA5EBEB542}" type="pres">
      <dgm:prSet presAssocID="{2041B8D8-C05A-4891-BE5D-79A9BA11ED9C}" presName="parentText" presStyleLbl="node1" presStyleIdx="0" presStyleCnt="3">
        <dgm:presLayoutVars>
          <dgm:chMax val="0"/>
          <dgm:bulletEnabled val="1"/>
        </dgm:presLayoutVars>
      </dgm:prSet>
      <dgm:spPr/>
    </dgm:pt>
    <dgm:pt modelId="{152CE836-6BAC-4F31-B07F-A52AF21C1E2E}" type="pres">
      <dgm:prSet presAssocID="{B7E96948-4874-4E77-A553-4202FBF39C20}" presName="spacer" presStyleCnt="0"/>
      <dgm:spPr/>
    </dgm:pt>
    <dgm:pt modelId="{12076DAB-ED2B-440F-8870-0DABBC96539F}" type="pres">
      <dgm:prSet presAssocID="{0479B13A-807A-4763-899D-1A53CA1C721A}" presName="parentText" presStyleLbl="node1" presStyleIdx="1" presStyleCnt="3">
        <dgm:presLayoutVars>
          <dgm:chMax val="0"/>
          <dgm:bulletEnabled val="1"/>
        </dgm:presLayoutVars>
      </dgm:prSet>
      <dgm:spPr/>
    </dgm:pt>
    <dgm:pt modelId="{BE18148F-59BB-4D68-86D2-C2FD094D4126}" type="pres">
      <dgm:prSet presAssocID="{506B67EC-4519-41AD-BDB5-27951C99C887}" presName="spacer" presStyleCnt="0"/>
      <dgm:spPr/>
    </dgm:pt>
    <dgm:pt modelId="{6C20C948-D7A7-416F-B31E-DAF2D41FCC5F}" type="pres">
      <dgm:prSet presAssocID="{0E10112A-1166-4A40-9CE9-64EF413D885A}" presName="parentText" presStyleLbl="node1" presStyleIdx="2" presStyleCnt="3">
        <dgm:presLayoutVars>
          <dgm:chMax val="0"/>
          <dgm:bulletEnabled val="1"/>
        </dgm:presLayoutVars>
      </dgm:prSet>
      <dgm:spPr/>
    </dgm:pt>
  </dgm:ptLst>
  <dgm:cxnLst>
    <dgm:cxn modelId="{9191364A-625F-46EC-87CE-C50A27F023DB}" srcId="{3110A163-D659-4C3F-8A4D-544A61916A84}" destId="{0E10112A-1166-4A40-9CE9-64EF413D885A}" srcOrd="2" destOrd="0" parTransId="{5A08902F-7B9B-412A-A0B4-2365D9B696DD}" sibTransId="{7541DA0E-8D47-418A-9D0D-DF28DAAC8068}"/>
    <dgm:cxn modelId="{46219E52-B15D-41E8-9EFA-B3E97E6E3C60}" srcId="{3110A163-D659-4C3F-8A4D-544A61916A84}" destId="{0479B13A-807A-4763-899D-1A53CA1C721A}" srcOrd="1" destOrd="0" parTransId="{5B76AD7F-B7B8-4535-9BFC-D49242467C26}" sibTransId="{506B67EC-4519-41AD-BDB5-27951C99C887}"/>
    <dgm:cxn modelId="{55BD5299-A658-4954-B081-B31B3CA0F61C}" srcId="{3110A163-D659-4C3F-8A4D-544A61916A84}" destId="{2041B8D8-C05A-4891-BE5D-79A9BA11ED9C}" srcOrd="0" destOrd="0" parTransId="{7AE7AEF9-0E08-49E5-912A-8839DD03D3CE}" sibTransId="{B7E96948-4874-4E77-A553-4202FBF39C20}"/>
    <dgm:cxn modelId="{0FA0A8B8-758C-4D78-BFC1-ABFCC4EA7B26}" type="presOf" srcId="{0479B13A-807A-4763-899D-1A53CA1C721A}" destId="{12076DAB-ED2B-440F-8870-0DABBC96539F}" srcOrd="0" destOrd="0" presId="urn:microsoft.com/office/officeart/2005/8/layout/vList2"/>
    <dgm:cxn modelId="{3796F9C3-DC6B-424D-AD66-B04C1C09098F}" type="presOf" srcId="{0E10112A-1166-4A40-9CE9-64EF413D885A}" destId="{6C20C948-D7A7-416F-B31E-DAF2D41FCC5F}" srcOrd="0" destOrd="0" presId="urn:microsoft.com/office/officeart/2005/8/layout/vList2"/>
    <dgm:cxn modelId="{2325C9CB-C621-4005-B648-5536C5D869D2}" type="presOf" srcId="{2041B8D8-C05A-4891-BE5D-79A9BA11ED9C}" destId="{8E8267B4-93A1-4F25-B4F0-08DA5EBEB542}" srcOrd="0" destOrd="0" presId="urn:microsoft.com/office/officeart/2005/8/layout/vList2"/>
    <dgm:cxn modelId="{9033A6FC-B26C-4542-925D-FE1D25FC2426}" type="presOf" srcId="{3110A163-D659-4C3F-8A4D-544A61916A84}" destId="{7A972788-8190-4C91-AAFC-8C12065FCDCF}" srcOrd="0" destOrd="0" presId="urn:microsoft.com/office/officeart/2005/8/layout/vList2"/>
    <dgm:cxn modelId="{A3F9517D-20BA-4CD8-8320-EDF16A6B3142}" type="presParOf" srcId="{7A972788-8190-4C91-AAFC-8C12065FCDCF}" destId="{8E8267B4-93A1-4F25-B4F0-08DA5EBEB542}" srcOrd="0" destOrd="0" presId="urn:microsoft.com/office/officeart/2005/8/layout/vList2"/>
    <dgm:cxn modelId="{6B0611D8-9FB1-4649-BC73-E242C9350E1C}" type="presParOf" srcId="{7A972788-8190-4C91-AAFC-8C12065FCDCF}" destId="{152CE836-6BAC-4F31-B07F-A52AF21C1E2E}" srcOrd="1" destOrd="0" presId="urn:microsoft.com/office/officeart/2005/8/layout/vList2"/>
    <dgm:cxn modelId="{5D04766B-346F-47AB-8F46-F881B2F4718A}" type="presParOf" srcId="{7A972788-8190-4C91-AAFC-8C12065FCDCF}" destId="{12076DAB-ED2B-440F-8870-0DABBC96539F}" srcOrd="2" destOrd="0" presId="urn:microsoft.com/office/officeart/2005/8/layout/vList2"/>
    <dgm:cxn modelId="{BD97A972-C432-4025-9413-F817CBE4C291}" type="presParOf" srcId="{7A972788-8190-4C91-AAFC-8C12065FCDCF}" destId="{BE18148F-59BB-4D68-86D2-C2FD094D4126}" srcOrd="3" destOrd="0" presId="urn:microsoft.com/office/officeart/2005/8/layout/vList2"/>
    <dgm:cxn modelId="{12BA9CE3-C5A3-46DF-8275-9BE8B1F3262C}" type="presParOf" srcId="{7A972788-8190-4C91-AAFC-8C12065FCDCF}" destId="{6C20C948-D7A7-416F-B31E-DAF2D41FCC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CD6C7F-7423-4D1E-9AC5-47E082DB7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A8D056-B2F6-4543-B7C8-F6588E24181D}">
      <dgm:prSet/>
      <dgm:spPr/>
      <dgm:t>
        <a:bodyPr/>
        <a:lstStyle/>
        <a:p>
          <a:r>
            <a:rPr lang="es-ES" noProof="0" dirty="0"/>
            <a:t>Anexo I: Relación justificantes de gastos y pagos</a:t>
          </a:r>
        </a:p>
      </dgm:t>
    </dgm:pt>
    <dgm:pt modelId="{79C1BCF0-0E9B-4FA6-9389-4D5527C2363F}" type="parTrans" cxnId="{BD58BC65-8FED-46D3-A765-A65BB8934647}">
      <dgm:prSet/>
      <dgm:spPr/>
      <dgm:t>
        <a:bodyPr/>
        <a:lstStyle/>
        <a:p>
          <a:endParaRPr lang="en-US"/>
        </a:p>
      </dgm:t>
    </dgm:pt>
    <dgm:pt modelId="{DC6F2A27-F1FC-40C7-925C-8B14E877D595}" type="sibTrans" cxnId="{BD58BC65-8FED-46D3-A765-A65BB8934647}">
      <dgm:prSet/>
      <dgm:spPr/>
      <dgm:t>
        <a:bodyPr/>
        <a:lstStyle/>
        <a:p>
          <a:endParaRPr lang="en-US"/>
        </a:p>
      </dgm:t>
    </dgm:pt>
    <dgm:pt modelId="{D2C02891-4738-47C0-A936-FA14D1237421}">
      <dgm:prSet/>
      <dgm:spPr/>
      <dgm:t>
        <a:bodyPr/>
        <a:lstStyle/>
        <a:p>
          <a:r>
            <a:rPr lang="es-ES" noProof="0" dirty="0"/>
            <a:t>Anexo II: Relación de personal vinculado al proyecto</a:t>
          </a:r>
        </a:p>
      </dgm:t>
    </dgm:pt>
    <dgm:pt modelId="{0E6F9D48-B394-4AB7-BFEC-7BF84487F12D}" type="parTrans" cxnId="{38FCB416-86BB-4C73-A408-916BCFECA04C}">
      <dgm:prSet/>
      <dgm:spPr/>
      <dgm:t>
        <a:bodyPr/>
        <a:lstStyle/>
        <a:p>
          <a:endParaRPr lang="en-US"/>
        </a:p>
      </dgm:t>
    </dgm:pt>
    <dgm:pt modelId="{AFA2FDCB-5C64-457B-BDA0-0B13E0E0AB57}" type="sibTrans" cxnId="{38FCB416-86BB-4C73-A408-916BCFECA04C}">
      <dgm:prSet/>
      <dgm:spPr/>
      <dgm:t>
        <a:bodyPr/>
        <a:lstStyle/>
        <a:p>
          <a:endParaRPr lang="en-US"/>
        </a:p>
      </dgm:t>
    </dgm:pt>
    <dgm:pt modelId="{CFD4DFD9-63CD-4B4A-89A7-A36CF1890A54}">
      <dgm:prSet/>
      <dgm:spPr/>
      <dgm:t>
        <a:bodyPr/>
        <a:lstStyle/>
        <a:p>
          <a:r>
            <a:rPr lang="es-ES" noProof="0" dirty="0"/>
            <a:t>Anexo III: Personal contratado laboral</a:t>
          </a:r>
        </a:p>
      </dgm:t>
    </dgm:pt>
    <dgm:pt modelId="{52DB607C-2E2A-47D0-BC35-D0AE1AA80F56}" type="parTrans" cxnId="{18C1CADC-8559-438B-8512-E17B31A37481}">
      <dgm:prSet/>
      <dgm:spPr/>
      <dgm:t>
        <a:bodyPr/>
        <a:lstStyle/>
        <a:p>
          <a:endParaRPr lang="en-US"/>
        </a:p>
      </dgm:t>
    </dgm:pt>
    <dgm:pt modelId="{2893448A-462C-4F4E-A411-1277EF016DBB}" type="sibTrans" cxnId="{18C1CADC-8559-438B-8512-E17B31A37481}">
      <dgm:prSet/>
      <dgm:spPr/>
      <dgm:t>
        <a:bodyPr/>
        <a:lstStyle/>
        <a:p>
          <a:endParaRPr lang="en-US"/>
        </a:p>
      </dgm:t>
    </dgm:pt>
    <dgm:pt modelId="{F7FC14FD-34A7-437B-A049-609DBA3E886F}">
      <dgm:prSet/>
      <dgm:spPr/>
      <dgm:t>
        <a:bodyPr/>
        <a:lstStyle/>
        <a:p>
          <a:r>
            <a:rPr lang="es-ES" noProof="0" dirty="0"/>
            <a:t>Anexo IV: Personal con arrendamiento de servicios</a:t>
          </a:r>
        </a:p>
      </dgm:t>
    </dgm:pt>
    <dgm:pt modelId="{6ED8ECC6-C3A7-40CF-917A-0E54D8F48906}" type="parTrans" cxnId="{C5DFEC5A-38A3-482C-9144-03FA4AFD2115}">
      <dgm:prSet/>
      <dgm:spPr/>
      <dgm:t>
        <a:bodyPr/>
        <a:lstStyle/>
        <a:p>
          <a:endParaRPr lang="en-US"/>
        </a:p>
      </dgm:t>
    </dgm:pt>
    <dgm:pt modelId="{E2A7F68B-8732-4C4E-AF29-27A5DE13F7CC}" type="sibTrans" cxnId="{C5DFEC5A-38A3-482C-9144-03FA4AFD2115}">
      <dgm:prSet/>
      <dgm:spPr/>
      <dgm:t>
        <a:bodyPr/>
        <a:lstStyle/>
        <a:p>
          <a:endParaRPr lang="en-US"/>
        </a:p>
      </dgm:t>
    </dgm:pt>
    <dgm:pt modelId="{DC500195-9906-4BD9-AE00-9CE58C476484}">
      <dgm:prSet/>
      <dgm:spPr/>
      <dgm:t>
        <a:bodyPr/>
        <a:lstStyle/>
        <a:p>
          <a:r>
            <a:rPr lang="es-ES" noProof="0" dirty="0"/>
            <a:t>Anexo V: Dietas y gastos de viaje</a:t>
          </a:r>
        </a:p>
      </dgm:t>
    </dgm:pt>
    <dgm:pt modelId="{37897BB7-5AD8-451A-8843-2B0B8A4E9FFC}" type="parTrans" cxnId="{8E170DD3-73B9-4488-BE0D-FCE01EFCDF2C}">
      <dgm:prSet/>
      <dgm:spPr/>
      <dgm:t>
        <a:bodyPr/>
        <a:lstStyle/>
        <a:p>
          <a:endParaRPr lang="en-US"/>
        </a:p>
      </dgm:t>
    </dgm:pt>
    <dgm:pt modelId="{26D740D5-EA53-4BC8-9329-5331A9941D1C}" type="sibTrans" cxnId="{8E170DD3-73B9-4488-BE0D-FCE01EFCDF2C}">
      <dgm:prSet/>
      <dgm:spPr/>
      <dgm:t>
        <a:bodyPr/>
        <a:lstStyle/>
        <a:p>
          <a:endParaRPr lang="en-US"/>
        </a:p>
      </dgm:t>
    </dgm:pt>
    <dgm:pt modelId="{94F6F47B-D440-4340-8877-436D8E79E0EF}">
      <dgm:prSet/>
      <dgm:spPr/>
      <dgm:t>
        <a:bodyPr/>
        <a:lstStyle/>
        <a:p>
          <a:pPr algn="just"/>
          <a:r>
            <a:rPr lang="es-ES" noProof="0" dirty="0"/>
            <a:t>Anexo V.1: Hoja de liquidación de dietas y gastos de viaje</a:t>
          </a:r>
        </a:p>
      </dgm:t>
    </dgm:pt>
    <dgm:pt modelId="{52E04BF7-FF2E-4570-8BD7-9EAF3EEB489F}" type="parTrans" cxnId="{B2C2A718-A865-4BE4-AE7D-972D126DFB37}">
      <dgm:prSet/>
      <dgm:spPr/>
      <dgm:t>
        <a:bodyPr/>
        <a:lstStyle/>
        <a:p>
          <a:endParaRPr lang="en-US"/>
        </a:p>
      </dgm:t>
    </dgm:pt>
    <dgm:pt modelId="{749DD064-15AC-4388-B9DA-C382DBBA0C2B}" type="sibTrans" cxnId="{B2C2A718-A865-4BE4-AE7D-972D126DFB37}">
      <dgm:prSet/>
      <dgm:spPr/>
      <dgm:t>
        <a:bodyPr/>
        <a:lstStyle/>
        <a:p>
          <a:endParaRPr lang="en-US"/>
        </a:p>
      </dgm:t>
    </dgm:pt>
    <dgm:pt modelId="{6B42A9F2-DA80-492F-A125-4F3657E82BB5}">
      <dgm:prSet/>
      <dgm:spPr/>
      <dgm:t>
        <a:bodyPr/>
        <a:lstStyle/>
        <a:p>
          <a:r>
            <a:rPr lang="es-ES" noProof="0" dirty="0"/>
            <a:t>Anexo V.2: Relación total de dietas y gastos de viaje de todo el proyecto</a:t>
          </a:r>
        </a:p>
      </dgm:t>
    </dgm:pt>
    <dgm:pt modelId="{55EFEE81-8A0F-4A02-A49C-F386CA6CF2AF}" type="parTrans" cxnId="{DE16867E-271D-4A70-89BD-D5E3E5B80E93}">
      <dgm:prSet/>
      <dgm:spPr/>
      <dgm:t>
        <a:bodyPr/>
        <a:lstStyle/>
        <a:p>
          <a:endParaRPr lang="en-US"/>
        </a:p>
      </dgm:t>
    </dgm:pt>
    <dgm:pt modelId="{30504FE4-19FF-45BE-85A9-8C9EB6C3015B}" type="sibTrans" cxnId="{DE16867E-271D-4A70-89BD-D5E3E5B80E93}">
      <dgm:prSet/>
      <dgm:spPr/>
      <dgm:t>
        <a:bodyPr/>
        <a:lstStyle/>
        <a:p>
          <a:endParaRPr lang="en-US"/>
        </a:p>
      </dgm:t>
    </dgm:pt>
    <dgm:pt modelId="{2904D688-52E6-4A2B-8E28-120A90612B21}">
      <dgm:prSet/>
      <dgm:spPr/>
      <dgm:t>
        <a:bodyPr/>
        <a:lstStyle/>
        <a:p>
          <a:r>
            <a:rPr lang="es-ES" noProof="0" dirty="0"/>
            <a:t>Anexo VI: Certificado cumplimiento de ejecución, otra financiación y rendimientos financieros.</a:t>
          </a:r>
        </a:p>
      </dgm:t>
    </dgm:pt>
    <dgm:pt modelId="{D62BD2E6-3D99-43A3-989B-CCAF0B198636}" type="parTrans" cxnId="{93A1162C-73D8-433F-AA40-C3270FD4372E}">
      <dgm:prSet/>
      <dgm:spPr/>
      <dgm:t>
        <a:bodyPr/>
        <a:lstStyle/>
        <a:p>
          <a:endParaRPr lang="en-US"/>
        </a:p>
      </dgm:t>
    </dgm:pt>
    <dgm:pt modelId="{1A4FE133-2D43-45EF-89F4-7416093EE1CD}" type="sibTrans" cxnId="{93A1162C-73D8-433F-AA40-C3270FD4372E}">
      <dgm:prSet/>
      <dgm:spPr/>
      <dgm:t>
        <a:bodyPr/>
        <a:lstStyle/>
        <a:p>
          <a:endParaRPr lang="en-US"/>
        </a:p>
      </dgm:t>
    </dgm:pt>
    <dgm:pt modelId="{DAEA3B72-5D20-4931-8854-1DA5C560062D}">
      <dgm:prSet/>
      <dgm:spPr/>
      <dgm:t>
        <a:bodyPr/>
        <a:lstStyle/>
        <a:p>
          <a:r>
            <a:rPr lang="es-ES" noProof="0" dirty="0"/>
            <a:t>Anexo VII: Resumen de gastos</a:t>
          </a:r>
        </a:p>
      </dgm:t>
    </dgm:pt>
    <dgm:pt modelId="{4A35DCDA-141B-4444-93FF-760B04E7ACFA}" type="parTrans" cxnId="{06E28B36-A4CE-4D11-A33F-AD83C1096842}">
      <dgm:prSet/>
      <dgm:spPr/>
      <dgm:t>
        <a:bodyPr/>
        <a:lstStyle/>
        <a:p>
          <a:endParaRPr lang="en-US"/>
        </a:p>
      </dgm:t>
    </dgm:pt>
    <dgm:pt modelId="{7E70E8D4-105E-429D-8F94-1D49C6DDEE5A}" type="sibTrans" cxnId="{06E28B36-A4CE-4D11-A33F-AD83C1096842}">
      <dgm:prSet/>
      <dgm:spPr/>
      <dgm:t>
        <a:bodyPr/>
        <a:lstStyle/>
        <a:p>
          <a:endParaRPr lang="en-US"/>
        </a:p>
      </dgm:t>
    </dgm:pt>
    <dgm:pt modelId="{2BB3CC2B-1E33-4CC6-9439-7972B825809E}">
      <dgm:prSet/>
      <dgm:spPr/>
      <dgm:t>
        <a:bodyPr/>
        <a:lstStyle/>
        <a:p>
          <a:r>
            <a:rPr lang="es-ES" noProof="0" dirty="0"/>
            <a:t>Anexo VIII: Memoria técnica de ejecución del proyecto</a:t>
          </a:r>
        </a:p>
      </dgm:t>
    </dgm:pt>
    <dgm:pt modelId="{89A7DE56-4F42-4E1D-9DAE-BF8B187EC053}" type="parTrans" cxnId="{B31E3E63-8195-4F0A-9A00-884A4664DEB8}">
      <dgm:prSet/>
      <dgm:spPr/>
      <dgm:t>
        <a:bodyPr/>
        <a:lstStyle/>
        <a:p>
          <a:endParaRPr lang="en-US"/>
        </a:p>
      </dgm:t>
    </dgm:pt>
    <dgm:pt modelId="{5AE97518-BA92-4DE9-AD3A-A5F216CC00A1}" type="sibTrans" cxnId="{B31E3E63-8195-4F0A-9A00-884A4664DEB8}">
      <dgm:prSet/>
      <dgm:spPr/>
      <dgm:t>
        <a:bodyPr/>
        <a:lstStyle/>
        <a:p>
          <a:endParaRPr lang="en-US"/>
        </a:p>
      </dgm:t>
    </dgm:pt>
    <dgm:pt modelId="{C090AEB5-6157-4C4D-A1C1-F2D2F7F68686}" type="pres">
      <dgm:prSet presAssocID="{80CD6C7F-7423-4D1E-9AC5-47E082DB7BA7}" presName="linear" presStyleCnt="0">
        <dgm:presLayoutVars>
          <dgm:animLvl val="lvl"/>
          <dgm:resizeHandles val="exact"/>
        </dgm:presLayoutVars>
      </dgm:prSet>
      <dgm:spPr/>
    </dgm:pt>
    <dgm:pt modelId="{D81945FA-DA02-42D8-9928-3EF3B61E2FE4}" type="pres">
      <dgm:prSet presAssocID="{52A8D056-B2F6-4543-B7C8-F6588E24181D}" presName="parentText" presStyleLbl="node1" presStyleIdx="0" presStyleCnt="10">
        <dgm:presLayoutVars>
          <dgm:chMax val="0"/>
          <dgm:bulletEnabled val="1"/>
        </dgm:presLayoutVars>
      </dgm:prSet>
      <dgm:spPr/>
    </dgm:pt>
    <dgm:pt modelId="{353FFFCF-5155-4130-8955-9A0DB0543CAF}" type="pres">
      <dgm:prSet presAssocID="{DC6F2A27-F1FC-40C7-925C-8B14E877D595}" presName="spacer" presStyleCnt="0"/>
      <dgm:spPr/>
    </dgm:pt>
    <dgm:pt modelId="{911348FE-17A6-419A-89D0-2FD9F46317B3}" type="pres">
      <dgm:prSet presAssocID="{D2C02891-4738-47C0-A936-FA14D1237421}" presName="parentText" presStyleLbl="node1" presStyleIdx="1" presStyleCnt="10">
        <dgm:presLayoutVars>
          <dgm:chMax val="0"/>
          <dgm:bulletEnabled val="1"/>
        </dgm:presLayoutVars>
      </dgm:prSet>
      <dgm:spPr/>
    </dgm:pt>
    <dgm:pt modelId="{64C46FB4-FFD4-467D-8899-67ED92D0EAF6}" type="pres">
      <dgm:prSet presAssocID="{AFA2FDCB-5C64-457B-BDA0-0B13E0E0AB57}" presName="spacer" presStyleCnt="0"/>
      <dgm:spPr/>
    </dgm:pt>
    <dgm:pt modelId="{797624F6-BAA0-492A-9D5D-0FC0620A23CB}" type="pres">
      <dgm:prSet presAssocID="{CFD4DFD9-63CD-4B4A-89A7-A36CF1890A54}" presName="parentText" presStyleLbl="node1" presStyleIdx="2" presStyleCnt="10">
        <dgm:presLayoutVars>
          <dgm:chMax val="0"/>
          <dgm:bulletEnabled val="1"/>
        </dgm:presLayoutVars>
      </dgm:prSet>
      <dgm:spPr/>
    </dgm:pt>
    <dgm:pt modelId="{60996D61-37EF-4AC2-A0C8-3A820D45C60D}" type="pres">
      <dgm:prSet presAssocID="{2893448A-462C-4F4E-A411-1277EF016DBB}" presName="spacer" presStyleCnt="0"/>
      <dgm:spPr/>
    </dgm:pt>
    <dgm:pt modelId="{E0C129E8-EFBF-438C-B204-7854162C6AA6}" type="pres">
      <dgm:prSet presAssocID="{F7FC14FD-34A7-437B-A049-609DBA3E886F}" presName="parentText" presStyleLbl="node1" presStyleIdx="3" presStyleCnt="10">
        <dgm:presLayoutVars>
          <dgm:chMax val="0"/>
          <dgm:bulletEnabled val="1"/>
        </dgm:presLayoutVars>
      </dgm:prSet>
      <dgm:spPr/>
    </dgm:pt>
    <dgm:pt modelId="{937EB989-C55D-4AD2-AF6D-F3D7E066EAA4}" type="pres">
      <dgm:prSet presAssocID="{E2A7F68B-8732-4C4E-AF29-27A5DE13F7CC}" presName="spacer" presStyleCnt="0"/>
      <dgm:spPr/>
    </dgm:pt>
    <dgm:pt modelId="{29B3756C-3EE1-4D83-92BC-21EB07E814C8}" type="pres">
      <dgm:prSet presAssocID="{DC500195-9906-4BD9-AE00-9CE58C476484}" presName="parentText" presStyleLbl="node1" presStyleIdx="4" presStyleCnt="10">
        <dgm:presLayoutVars>
          <dgm:chMax val="0"/>
          <dgm:bulletEnabled val="1"/>
        </dgm:presLayoutVars>
      </dgm:prSet>
      <dgm:spPr/>
    </dgm:pt>
    <dgm:pt modelId="{43076469-7DEE-4275-94CC-4CF71A8A957F}" type="pres">
      <dgm:prSet presAssocID="{26D740D5-EA53-4BC8-9329-5331A9941D1C}" presName="spacer" presStyleCnt="0"/>
      <dgm:spPr/>
    </dgm:pt>
    <dgm:pt modelId="{F796CD1D-D0F0-44BD-89AE-DA6DEF70507A}" type="pres">
      <dgm:prSet presAssocID="{94F6F47B-D440-4340-8877-436D8E79E0EF}" presName="parentText" presStyleLbl="node1" presStyleIdx="5" presStyleCnt="10">
        <dgm:presLayoutVars>
          <dgm:chMax val="0"/>
          <dgm:bulletEnabled val="1"/>
        </dgm:presLayoutVars>
      </dgm:prSet>
      <dgm:spPr/>
    </dgm:pt>
    <dgm:pt modelId="{8E29480A-4388-4977-BA43-78F9BFD14064}" type="pres">
      <dgm:prSet presAssocID="{749DD064-15AC-4388-B9DA-C382DBBA0C2B}" presName="spacer" presStyleCnt="0"/>
      <dgm:spPr/>
    </dgm:pt>
    <dgm:pt modelId="{5C88ED91-BDE5-404C-8ADC-EE2193784392}" type="pres">
      <dgm:prSet presAssocID="{6B42A9F2-DA80-492F-A125-4F3657E82BB5}" presName="parentText" presStyleLbl="node1" presStyleIdx="6" presStyleCnt="10">
        <dgm:presLayoutVars>
          <dgm:chMax val="0"/>
          <dgm:bulletEnabled val="1"/>
        </dgm:presLayoutVars>
      </dgm:prSet>
      <dgm:spPr/>
    </dgm:pt>
    <dgm:pt modelId="{3D432546-88B5-4F4D-B166-9CF8D08A47B2}" type="pres">
      <dgm:prSet presAssocID="{30504FE4-19FF-45BE-85A9-8C9EB6C3015B}" presName="spacer" presStyleCnt="0"/>
      <dgm:spPr/>
    </dgm:pt>
    <dgm:pt modelId="{6A69B2FA-C743-41D7-BEF9-B2C442288F6C}" type="pres">
      <dgm:prSet presAssocID="{2904D688-52E6-4A2B-8E28-120A90612B21}" presName="parentText" presStyleLbl="node1" presStyleIdx="7" presStyleCnt="10">
        <dgm:presLayoutVars>
          <dgm:chMax val="0"/>
          <dgm:bulletEnabled val="1"/>
        </dgm:presLayoutVars>
      </dgm:prSet>
      <dgm:spPr/>
    </dgm:pt>
    <dgm:pt modelId="{FF816DA9-124E-406E-A4CC-4C46679DD0A5}" type="pres">
      <dgm:prSet presAssocID="{1A4FE133-2D43-45EF-89F4-7416093EE1CD}" presName="spacer" presStyleCnt="0"/>
      <dgm:spPr/>
    </dgm:pt>
    <dgm:pt modelId="{84B3F23B-4A02-4B01-BFF7-F0EC1D111362}" type="pres">
      <dgm:prSet presAssocID="{DAEA3B72-5D20-4931-8854-1DA5C560062D}" presName="parentText" presStyleLbl="node1" presStyleIdx="8" presStyleCnt="10">
        <dgm:presLayoutVars>
          <dgm:chMax val="0"/>
          <dgm:bulletEnabled val="1"/>
        </dgm:presLayoutVars>
      </dgm:prSet>
      <dgm:spPr/>
    </dgm:pt>
    <dgm:pt modelId="{2F30DBBF-1380-4D38-80A0-8FD9DD9E43DD}" type="pres">
      <dgm:prSet presAssocID="{7E70E8D4-105E-429D-8F94-1D49C6DDEE5A}" presName="spacer" presStyleCnt="0"/>
      <dgm:spPr/>
    </dgm:pt>
    <dgm:pt modelId="{7E9180CD-0B82-4A49-AF1D-C39A28A09696}" type="pres">
      <dgm:prSet presAssocID="{2BB3CC2B-1E33-4CC6-9439-7972B825809E}" presName="parentText" presStyleLbl="node1" presStyleIdx="9" presStyleCnt="10">
        <dgm:presLayoutVars>
          <dgm:chMax val="0"/>
          <dgm:bulletEnabled val="1"/>
        </dgm:presLayoutVars>
      </dgm:prSet>
      <dgm:spPr/>
    </dgm:pt>
  </dgm:ptLst>
  <dgm:cxnLst>
    <dgm:cxn modelId="{11916A07-A006-4437-AFEC-3C3F0998BD34}" type="presOf" srcId="{80CD6C7F-7423-4D1E-9AC5-47E082DB7BA7}" destId="{C090AEB5-6157-4C4D-A1C1-F2D2F7F68686}" srcOrd="0" destOrd="0" presId="urn:microsoft.com/office/officeart/2005/8/layout/vList2"/>
    <dgm:cxn modelId="{38FCB416-86BB-4C73-A408-916BCFECA04C}" srcId="{80CD6C7F-7423-4D1E-9AC5-47E082DB7BA7}" destId="{D2C02891-4738-47C0-A936-FA14D1237421}" srcOrd="1" destOrd="0" parTransId="{0E6F9D48-B394-4AB7-BFEC-7BF84487F12D}" sibTransId="{AFA2FDCB-5C64-457B-BDA0-0B13E0E0AB57}"/>
    <dgm:cxn modelId="{B2C2A718-A865-4BE4-AE7D-972D126DFB37}" srcId="{80CD6C7F-7423-4D1E-9AC5-47E082DB7BA7}" destId="{94F6F47B-D440-4340-8877-436D8E79E0EF}" srcOrd="5" destOrd="0" parTransId="{52E04BF7-FF2E-4570-8BD7-9EAF3EEB489F}" sibTransId="{749DD064-15AC-4388-B9DA-C382DBBA0C2B}"/>
    <dgm:cxn modelId="{93A1162C-73D8-433F-AA40-C3270FD4372E}" srcId="{80CD6C7F-7423-4D1E-9AC5-47E082DB7BA7}" destId="{2904D688-52E6-4A2B-8E28-120A90612B21}" srcOrd="7" destOrd="0" parTransId="{D62BD2E6-3D99-43A3-989B-CCAF0B198636}" sibTransId="{1A4FE133-2D43-45EF-89F4-7416093EE1CD}"/>
    <dgm:cxn modelId="{AA62CB32-A6F4-437B-A5D4-8178903F9043}" type="presOf" srcId="{94F6F47B-D440-4340-8877-436D8E79E0EF}" destId="{F796CD1D-D0F0-44BD-89AE-DA6DEF70507A}" srcOrd="0" destOrd="0" presId="urn:microsoft.com/office/officeart/2005/8/layout/vList2"/>
    <dgm:cxn modelId="{06E28B36-A4CE-4D11-A33F-AD83C1096842}" srcId="{80CD6C7F-7423-4D1E-9AC5-47E082DB7BA7}" destId="{DAEA3B72-5D20-4931-8854-1DA5C560062D}" srcOrd="8" destOrd="0" parTransId="{4A35DCDA-141B-4444-93FF-760B04E7ACFA}" sibTransId="{7E70E8D4-105E-429D-8F94-1D49C6DDEE5A}"/>
    <dgm:cxn modelId="{B31E3E63-8195-4F0A-9A00-884A4664DEB8}" srcId="{80CD6C7F-7423-4D1E-9AC5-47E082DB7BA7}" destId="{2BB3CC2B-1E33-4CC6-9439-7972B825809E}" srcOrd="9" destOrd="0" parTransId="{89A7DE56-4F42-4E1D-9DAE-BF8B187EC053}" sibTransId="{5AE97518-BA92-4DE9-AD3A-A5F216CC00A1}"/>
    <dgm:cxn modelId="{2D427E44-F41A-4A57-A447-5540EE1A6D78}" type="presOf" srcId="{2904D688-52E6-4A2B-8E28-120A90612B21}" destId="{6A69B2FA-C743-41D7-BEF9-B2C442288F6C}" srcOrd="0" destOrd="0" presId="urn:microsoft.com/office/officeart/2005/8/layout/vList2"/>
    <dgm:cxn modelId="{BD58BC65-8FED-46D3-A765-A65BB8934647}" srcId="{80CD6C7F-7423-4D1E-9AC5-47E082DB7BA7}" destId="{52A8D056-B2F6-4543-B7C8-F6588E24181D}" srcOrd="0" destOrd="0" parTransId="{79C1BCF0-0E9B-4FA6-9389-4D5527C2363F}" sibTransId="{DC6F2A27-F1FC-40C7-925C-8B14E877D595}"/>
    <dgm:cxn modelId="{CAF8A756-753A-4C13-95EA-9B904DEF4A73}" type="presOf" srcId="{F7FC14FD-34A7-437B-A049-609DBA3E886F}" destId="{E0C129E8-EFBF-438C-B204-7854162C6AA6}" srcOrd="0" destOrd="0" presId="urn:microsoft.com/office/officeart/2005/8/layout/vList2"/>
    <dgm:cxn modelId="{C5DFEC5A-38A3-482C-9144-03FA4AFD2115}" srcId="{80CD6C7F-7423-4D1E-9AC5-47E082DB7BA7}" destId="{F7FC14FD-34A7-437B-A049-609DBA3E886F}" srcOrd="3" destOrd="0" parTransId="{6ED8ECC6-C3A7-40CF-917A-0E54D8F48906}" sibTransId="{E2A7F68B-8732-4C4E-AF29-27A5DE13F7CC}"/>
    <dgm:cxn modelId="{DE16867E-271D-4A70-89BD-D5E3E5B80E93}" srcId="{80CD6C7F-7423-4D1E-9AC5-47E082DB7BA7}" destId="{6B42A9F2-DA80-492F-A125-4F3657E82BB5}" srcOrd="6" destOrd="0" parTransId="{55EFEE81-8A0F-4A02-A49C-F386CA6CF2AF}" sibTransId="{30504FE4-19FF-45BE-85A9-8C9EB6C3015B}"/>
    <dgm:cxn modelId="{17BAB78C-7A2A-44E2-BB66-063F85F390D7}" type="presOf" srcId="{6B42A9F2-DA80-492F-A125-4F3657E82BB5}" destId="{5C88ED91-BDE5-404C-8ADC-EE2193784392}" srcOrd="0" destOrd="0" presId="urn:microsoft.com/office/officeart/2005/8/layout/vList2"/>
    <dgm:cxn modelId="{F14AAEAF-D83D-4DF6-9828-E613E171ECAF}" type="presOf" srcId="{52A8D056-B2F6-4543-B7C8-F6588E24181D}" destId="{D81945FA-DA02-42D8-9928-3EF3B61E2FE4}" srcOrd="0" destOrd="0" presId="urn:microsoft.com/office/officeart/2005/8/layout/vList2"/>
    <dgm:cxn modelId="{64A739C8-970B-476E-87F2-72848BCE1CC9}" type="presOf" srcId="{DAEA3B72-5D20-4931-8854-1DA5C560062D}" destId="{84B3F23B-4A02-4B01-BFF7-F0EC1D111362}" srcOrd="0" destOrd="0" presId="urn:microsoft.com/office/officeart/2005/8/layout/vList2"/>
    <dgm:cxn modelId="{4234C5CD-DD2A-46D5-8DCC-74EB91C58D72}" type="presOf" srcId="{2BB3CC2B-1E33-4CC6-9439-7972B825809E}" destId="{7E9180CD-0B82-4A49-AF1D-C39A28A09696}" srcOrd="0" destOrd="0" presId="urn:microsoft.com/office/officeart/2005/8/layout/vList2"/>
    <dgm:cxn modelId="{5838EACF-CCA1-47F0-B8A0-1CFA2988C62B}" type="presOf" srcId="{D2C02891-4738-47C0-A936-FA14D1237421}" destId="{911348FE-17A6-419A-89D0-2FD9F46317B3}" srcOrd="0" destOrd="0" presId="urn:microsoft.com/office/officeart/2005/8/layout/vList2"/>
    <dgm:cxn modelId="{8E170DD3-73B9-4488-BE0D-FCE01EFCDF2C}" srcId="{80CD6C7F-7423-4D1E-9AC5-47E082DB7BA7}" destId="{DC500195-9906-4BD9-AE00-9CE58C476484}" srcOrd="4" destOrd="0" parTransId="{37897BB7-5AD8-451A-8843-2B0B8A4E9FFC}" sibTransId="{26D740D5-EA53-4BC8-9329-5331A9941D1C}"/>
    <dgm:cxn modelId="{18C1CADC-8559-438B-8512-E17B31A37481}" srcId="{80CD6C7F-7423-4D1E-9AC5-47E082DB7BA7}" destId="{CFD4DFD9-63CD-4B4A-89A7-A36CF1890A54}" srcOrd="2" destOrd="0" parTransId="{52DB607C-2E2A-47D0-BC35-D0AE1AA80F56}" sibTransId="{2893448A-462C-4F4E-A411-1277EF016DBB}"/>
    <dgm:cxn modelId="{C1C435E2-E7B1-4438-80A9-DA2C436FD131}" type="presOf" srcId="{DC500195-9906-4BD9-AE00-9CE58C476484}" destId="{29B3756C-3EE1-4D83-92BC-21EB07E814C8}" srcOrd="0" destOrd="0" presId="urn:microsoft.com/office/officeart/2005/8/layout/vList2"/>
    <dgm:cxn modelId="{F5AA47F6-E347-43D0-88F1-B50371DEE4BA}" type="presOf" srcId="{CFD4DFD9-63CD-4B4A-89A7-A36CF1890A54}" destId="{797624F6-BAA0-492A-9D5D-0FC0620A23CB}" srcOrd="0" destOrd="0" presId="urn:microsoft.com/office/officeart/2005/8/layout/vList2"/>
    <dgm:cxn modelId="{4AD74D7D-69DD-4CB8-A51F-C314854ED8F2}" type="presParOf" srcId="{C090AEB5-6157-4C4D-A1C1-F2D2F7F68686}" destId="{D81945FA-DA02-42D8-9928-3EF3B61E2FE4}" srcOrd="0" destOrd="0" presId="urn:microsoft.com/office/officeart/2005/8/layout/vList2"/>
    <dgm:cxn modelId="{61A8866D-464A-4A37-A36B-3669B6FF527D}" type="presParOf" srcId="{C090AEB5-6157-4C4D-A1C1-F2D2F7F68686}" destId="{353FFFCF-5155-4130-8955-9A0DB0543CAF}" srcOrd="1" destOrd="0" presId="urn:microsoft.com/office/officeart/2005/8/layout/vList2"/>
    <dgm:cxn modelId="{B36669F0-CA74-4BEA-83C1-B5AF9BB216D1}" type="presParOf" srcId="{C090AEB5-6157-4C4D-A1C1-F2D2F7F68686}" destId="{911348FE-17A6-419A-89D0-2FD9F46317B3}" srcOrd="2" destOrd="0" presId="urn:microsoft.com/office/officeart/2005/8/layout/vList2"/>
    <dgm:cxn modelId="{52846549-E2EF-47D6-8D09-30C1667ADBB6}" type="presParOf" srcId="{C090AEB5-6157-4C4D-A1C1-F2D2F7F68686}" destId="{64C46FB4-FFD4-467D-8899-67ED92D0EAF6}" srcOrd="3" destOrd="0" presId="urn:microsoft.com/office/officeart/2005/8/layout/vList2"/>
    <dgm:cxn modelId="{C3EEC5A9-390F-4CF6-A929-2E472D90E478}" type="presParOf" srcId="{C090AEB5-6157-4C4D-A1C1-F2D2F7F68686}" destId="{797624F6-BAA0-492A-9D5D-0FC0620A23CB}" srcOrd="4" destOrd="0" presId="urn:microsoft.com/office/officeart/2005/8/layout/vList2"/>
    <dgm:cxn modelId="{B7FC3A1F-258F-43AF-8DBE-188DA1A0B68D}" type="presParOf" srcId="{C090AEB5-6157-4C4D-A1C1-F2D2F7F68686}" destId="{60996D61-37EF-4AC2-A0C8-3A820D45C60D}" srcOrd="5" destOrd="0" presId="urn:microsoft.com/office/officeart/2005/8/layout/vList2"/>
    <dgm:cxn modelId="{D2DE9C9D-28B5-490B-B391-9FCA731C3EE9}" type="presParOf" srcId="{C090AEB5-6157-4C4D-A1C1-F2D2F7F68686}" destId="{E0C129E8-EFBF-438C-B204-7854162C6AA6}" srcOrd="6" destOrd="0" presId="urn:microsoft.com/office/officeart/2005/8/layout/vList2"/>
    <dgm:cxn modelId="{FD9060C6-F5C5-48BA-80C4-520BAF881A2D}" type="presParOf" srcId="{C090AEB5-6157-4C4D-A1C1-F2D2F7F68686}" destId="{937EB989-C55D-4AD2-AF6D-F3D7E066EAA4}" srcOrd="7" destOrd="0" presId="urn:microsoft.com/office/officeart/2005/8/layout/vList2"/>
    <dgm:cxn modelId="{8C075336-C9BC-42E0-8214-2612E7931CDE}" type="presParOf" srcId="{C090AEB5-6157-4C4D-A1C1-F2D2F7F68686}" destId="{29B3756C-3EE1-4D83-92BC-21EB07E814C8}" srcOrd="8" destOrd="0" presId="urn:microsoft.com/office/officeart/2005/8/layout/vList2"/>
    <dgm:cxn modelId="{B446421B-C117-4F88-A4C2-9F06A24F2083}" type="presParOf" srcId="{C090AEB5-6157-4C4D-A1C1-F2D2F7F68686}" destId="{43076469-7DEE-4275-94CC-4CF71A8A957F}" srcOrd="9" destOrd="0" presId="urn:microsoft.com/office/officeart/2005/8/layout/vList2"/>
    <dgm:cxn modelId="{D79136D2-D025-47C1-8747-40A1D7843DE1}" type="presParOf" srcId="{C090AEB5-6157-4C4D-A1C1-F2D2F7F68686}" destId="{F796CD1D-D0F0-44BD-89AE-DA6DEF70507A}" srcOrd="10" destOrd="0" presId="urn:microsoft.com/office/officeart/2005/8/layout/vList2"/>
    <dgm:cxn modelId="{69A37A59-0B63-4484-9EAC-DF581C4DAB04}" type="presParOf" srcId="{C090AEB5-6157-4C4D-A1C1-F2D2F7F68686}" destId="{8E29480A-4388-4977-BA43-78F9BFD14064}" srcOrd="11" destOrd="0" presId="urn:microsoft.com/office/officeart/2005/8/layout/vList2"/>
    <dgm:cxn modelId="{3848F640-96A1-4E98-8A8E-B0653A867B19}" type="presParOf" srcId="{C090AEB5-6157-4C4D-A1C1-F2D2F7F68686}" destId="{5C88ED91-BDE5-404C-8ADC-EE2193784392}" srcOrd="12" destOrd="0" presId="urn:microsoft.com/office/officeart/2005/8/layout/vList2"/>
    <dgm:cxn modelId="{0E1ECEEA-D210-4FAD-A202-BE781861D129}" type="presParOf" srcId="{C090AEB5-6157-4C4D-A1C1-F2D2F7F68686}" destId="{3D432546-88B5-4F4D-B166-9CF8D08A47B2}" srcOrd="13" destOrd="0" presId="urn:microsoft.com/office/officeart/2005/8/layout/vList2"/>
    <dgm:cxn modelId="{1A71F694-37F4-41C4-904B-63F38E0544BE}" type="presParOf" srcId="{C090AEB5-6157-4C4D-A1C1-F2D2F7F68686}" destId="{6A69B2FA-C743-41D7-BEF9-B2C442288F6C}" srcOrd="14" destOrd="0" presId="urn:microsoft.com/office/officeart/2005/8/layout/vList2"/>
    <dgm:cxn modelId="{71404103-858D-4AF6-9E02-B81FC1318B12}" type="presParOf" srcId="{C090AEB5-6157-4C4D-A1C1-F2D2F7F68686}" destId="{FF816DA9-124E-406E-A4CC-4C46679DD0A5}" srcOrd="15" destOrd="0" presId="urn:microsoft.com/office/officeart/2005/8/layout/vList2"/>
    <dgm:cxn modelId="{60767C71-C079-49F4-A80E-71C0A55E8184}" type="presParOf" srcId="{C090AEB5-6157-4C4D-A1C1-F2D2F7F68686}" destId="{84B3F23B-4A02-4B01-BFF7-F0EC1D111362}" srcOrd="16" destOrd="0" presId="urn:microsoft.com/office/officeart/2005/8/layout/vList2"/>
    <dgm:cxn modelId="{CF8CA8B9-8FED-4042-9535-BA8894B7F823}" type="presParOf" srcId="{C090AEB5-6157-4C4D-A1C1-F2D2F7F68686}" destId="{2F30DBBF-1380-4D38-80A0-8FD9DD9E43DD}" srcOrd="17" destOrd="0" presId="urn:microsoft.com/office/officeart/2005/8/layout/vList2"/>
    <dgm:cxn modelId="{C53D86E1-0483-4419-A8C2-A166099CEC57}" type="presParOf" srcId="{C090AEB5-6157-4C4D-A1C1-F2D2F7F68686}" destId="{7E9180CD-0B82-4A49-AF1D-C39A28A09696}"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FCEF05-BDCC-4382-A76B-7BA755BC880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FA8804A-1B12-49AD-B16E-750B51F3A88D}">
      <dgm:prSet/>
      <dgm:spPr/>
      <dgm:t>
        <a:bodyPr/>
        <a:lstStyle/>
        <a:p>
          <a:r>
            <a:rPr lang="es-ES" noProof="0" dirty="0">
              <a:latin typeface="Arial" panose="020B0604020202020204" pitchFamily="34" charset="0"/>
              <a:cs typeface="Arial" panose="020B0604020202020204" pitchFamily="34" charset="0"/>
            </a:rPr>
            <a:t>1. Se imputarán a la partida de Artículos de consumo, suministros y servicios generales todos aquellos gastos derivados directamente de realización del proyecto subvencionado que supongan la adquisición de bienes destinados a consumo, o aquellos destinados al suministro ordinario de las actividades.</a:t>
          </a:r>
        </a:p>
      </dgm:t>
    </dgm:pt>
    <dgm:pt modelId="{A0A9C0E0-4586-45C7-BB7F-055F4040332C}" type="parTrans" cxnId="{A5098D10-C4EC-4BFF-BD8E-4C3CFBA7CAC2}">
      <dgm:prSet/>
      <dgm:spPr/>
      <dgm:t>
        <a:bodyPr/>
        <a:lstStyle/>
        <a:p>
          <a:endParaRPr lang="en-US"/>
        </a:p>
      </dgm:t>
    </dgm:pt>
    <dgm:pt modelId="{6E64C2D3-D2FD-45B5-8A41-1788BBDA67A0}" type="sibTrans" cxnId="{A5098D10-C4EC-4BFF-BD8E-4C3CFBA7CAC2}">
      <dgm:prSet/>
      <dgm:spPr/>
      <dgm:t>
        <a:bodyPr/>
        <a:lstStyle/>
        <a:p>
          <a:endParaRPr lang="en-US"/>
        </a:p>
      </dgm:t>
    </dgm:pt>
    <dgm:pt modelId="{F26F7CB4-F6EE-4A00-9FCC-5C0381D74560}">
      <dgm:prSet/>
      <dgm:spPr/>
      <dgm:t>
        <a:bodyPr/>
        <a:lstStyle/>
        <a:p>
          <a:r>
            <a:rPr lang="es-ES" noProof="0" dirty="0">
              <a:latin typeface="Arial" panose="020B0604020202020204" pitchFamily="34" charset="0"/>
              <a:cs typeface="Arial" panose="020B0604020202020204" pitchFamily="34" charset="0"/>
            </a:rPr>
            <a:t>2. Estos gastos se incluyen dentro del concepto Actividades, su justificación se realiza rellenando el Anexo I correspondiente a esta partida, añadiendo los justificantes de gasto y de pago, no tienen un proceso de justificación especial</a:t>
          </a:r>
          <a:r>
            <a:rPr lang="es-ES" noProof="0" dirty="0"/>
            <a:t>. </a:t>
          </a:r>
        </a:p>
      </dgm:t>
    </dgm:pt>
    <dgm:pt modelId="{CF4669D3-9638-4A99-9D5C-AF81EB169161}" type="parTrans" cxnId="{F0A889D3-7BC9-4C57-8921-738CA9D212DA}">
      <dgm:prSet/>
      <dgm:spPr/>
      <dgm:t>
        <a:bodyPr/>
        <a:lstStyle/>
        <a:p>
          <a:endParaRPr lang="en-US"/>
        </a:p>
      </dgm:t>
    </dgm:pt>
    <dgm:pt modelId="{FA8B53EA-EB08-41AB-8D92-B94844B3E7E4}" type="sibTrans" cxnId="{F0A889D3-7BC9-4C57-8921-738CA9D212DA}">
      <dgm:prSet/>
      <dgm:spPr/>
      <dgm:t>
        <a:bodyPr/>
        <a:lstStyle/>
        <a:p>
          <a:endParaRPr lang="en-US"/>
        </a:p>
      </dgm:t>
    </dgm:pt>
    <dgm:pt modelId="{441537BA-9CFE-4F41-9D21-24954822F403}" type="pres">
      <dgm:prSet presAssocID="{24FCEF05-BDCC-4382-A76B-7BA755BC8809}" presName="hierChild1" presStyleCnt="0">
        <dgm:presLayoutVars>
          <dgm:chPref val="1"/>
          <dgm:dir/>
          <dgm:animOne val="branch"/>
          <dgm:animLvl val="lvl"/>
          <dgm:resizeHandles/>
        </dgm:presLayoutVars>
      </dgm:prSet>
      <dgm:spPr/>
    </dgm:pt>
    <dgm:pt modelId="{69786C9F-E275-40B6-85AB-B863FCEB0E6C}" type="pres">
      <dgm:prSet presAssocID="{FFA8804A-1B12-49AD-B16E-750B51F3A88D}" presName="hierRoot1" presStyleCnt="0"/>
      <dgm:spPr/>
    </dgm:pt>
    <dgm:pt modelId="{DAE0C34F-2F62-4895-ACF7-122F2BB48507}" type="pres">
      <dgm:prSet presAssocID="{FFA8804A-1B12-49AD-B16E-750B51F3A88D}" presName="composite" presStyleCnt="0"/>
      <dgm:spPr/>
    </dgm:pt>
    <dgm:pt modelId="{D7EF7DEF-822D-46BA-B12C-1F7F55814D16}" type="pres">
      <dgm:prSet presAssocID="{FFA8804A-1B12-49AD-B16E-750B51F3A88D}" presName="background" presStyleLbl="node0" presStyleIdx="0" presStyleCnt="2"/>
      <dgm:spPr/>
    </dgm:pt>
    <dgm:pt modelId="{1A7B334B-830E-47DB-B19E-B951DA245AC7}" type="pres">
      <dgm:prSet presAssocID="{FFA8804A-1B12-49AD-B16E-750B51F3A88D}" presName="text" presStyleLbl="fgAcc0" presStyleIdx="0" presStyleCnt="2">
        <dgm:presLayoutVars>
          <dgm:chPref val="3"/>
        </dgm:presLayoutVars>
      </dgm:prSet>
      <dgm:spPr/>
    </dgm:pt>
    <dgm:pt modelId="{9B0BD4E4-7EE9-4BA7-BA84-0727EC088A4C}" type="pres">
      <dgm:prSet presAssocID="{FFA8804A-1B12-49AD-B16E-750B51F3A88D}" presName="hierChild2" presStyleCnt="0"/>
      <dgm:spPr/>
    </dgm:pt>
    <dgm:pt modelId="{04B7FB41-DBB0-4795-9EDE-867B92443E08}" type="pres">
      <dgm:prSet presAssocID="{F26F7CB4-F6EE-4A00-9FCC-5C0381D74560}" presName="hierRoot1" presStyleCnt="0"/>
      <dgm:spPr/>
    </dgm:pt>
    <dgm:pt modelId="{2CC1A0DF-2B7D-4D59-AA5D-C1CFFE8B7156}" type="pres">
      <dgm:prSet presAssocID="{F26F7CB4-F6EE-4A00-9FCC-5C0381D74560}" presName="composite" presStyleCnt="0"/>
      <dgm:spPr/>
    </dgm:pt>
    <dgm:pt modelId="{BFCF9777-2632-4BA3-8C81-E86672E92B10}" type="pres">
      <dgm:prSet presAssocID="{F26F7CB4-F6EE-4A00-9FCC-5C0381D74560}" presName="background" presStyleLbl="node0" presStyleIdx="1" presStyleCnt="2"/>
      <dgm:spPr/>
    </dgm:pt>
    <dgm:pt modelId="{3C92B46C-4B28-4D2E-9DE8-A8B0C55DC5EB}" type="pres">
      <dgm:prSet presAssocID="{F26F7CB4-F6EE-4A00-9FCC-5C0381D74560}" presName="text" presStyleLbl="fgAcc0" presStyleIdx="1" presStyleCnt="2">
        <dgm:presLayoutVars>
          <dgm:chPref val="3"/>
        </dgm:presLayoutVars>
      </dgm:prSet>
      <dgm:spPr/>
    </dgm:pt>
    <dgm:pt modelId="{5099C7EF-524E-4FFC-8856-3DBB588916D5}" type="pres">
      <dgm:prSet presAssocID="{F26F7CB4-F6EE-4A00-9FCC-5C0381D74560}" presName="hierChild2" presStyleCnt="0"/>
      <dgm:spPr/>
    </dgm:pt>
  </dgm:ptLst>
  <dgm:cxnLst>
    <dgm:cxn modelId="{A5098D10-C4EC-4BFF-BD8E-4C3CFBA7CAC2}" srcId="{24FCEF05-BDCC-4382-A76B-7BA755BC8809}" destId="{FFA8804A-1B12-49AD-B16E-750B51F3A88D}" srcOrd="0" destOrd="0" parTransId="{A0A9C0E0-4586-45C7-BB7F-055F4040332C}" sibTransId="{6E64C2D3-D2FD-45B5-8A41-1788BBDA67A0}"/>
    <dgm:cxn modelId="{A1C5F14E-257E-4259-98B5-8DE00E4D4EE2}" type="presOf" srcId="{24FCEF05-BDCC-4382-A76B-7BA755BC8809}" destId="{441537BA-9CFE-4F41-9D21-24954822F403}" srcOrd="0" destOrd="0" presId="urn:microsoft.com/office/officeart/2005/8/layout/hierarchy1"/>
    <dgm:cxn modelId="{A892F651-BCE4-463D-B2B5-F1CA802F6021}" type="presOf" srcId="{F26F7CB4-F6EE-4A00-9FCC-5C0381D74560}" destId="{3C92B46C-4B28-4D2E-9DE8-A8B0C55DC5EB}" srcOrd="0" destOrd="0" presId="urn:microsoft.com/office/officeart/2005/8/layout/hierarchy1"/>
    <dgm:cxn modelId="{F3696392-B4AC-45C1-A9D1-B0D54DAB9F8B}" type="presOf" srcId="{FFA8804A-1B12-49AD-B16E-750B51F3A88D}" destId="{1A7B334B-830E-47DB-B19E-B951DA245AC7}" srcOrd="0" destOrd="0" presId="urn:microsoft.com/office/officeart/2005/8/layout/hierarchy1"/>
    <dgm:cxn modelId="{F0A889D3-7BC9-4C57-8921-738CA9D212DA}" srcId="{24FCEF05-BDCC-4382-A76B-7BA755BC8809}" destId="{F26F7CB4-F6EE-4A00-9FCC-5C0381D74560}" srcOrd="1" destOrd="0" parTransId="{CF4669D3-9638-4A99-9D5C-AF81EB169161}" sibTransId="{FA8B53EA-EB08-41AB-8D92-B94844B3E7E4}"/>
    <dgm:cxn modelId="{3EDE478A-CE94-4AAF-A894-292FFD8517DD}" type="presParOf" srcId="{441537BA-9CFE-4F41-9D21-24954822F403}" destId="{69786C9F-E275-40B6-85AB-B863FCEB0E6C}" srcOrd="0" destOrd="0" presId="urn:microsoft.com/office/officeart/2005/8/layout/hierarchy1"/>
    <dgm:cxn modelId="{7200C2DA-F61F-469A-BD41-78D31681F3C8}" type="presParOf" srcId="{69786C9F-E275-40B6-85AB-B863FCEB0E6C}" destId="{DAE0C34F-2F62-4895-ACF7-122F2BB48507}" srcOrd="0" destOrd="0" presId="urn:microsoft.com/office/officeart/2005/8/layout/hierarchy1"/>
    <dgm:cxn modelId="{AF683B9B-4E4E-43F1-AE52-D2FB118BB160}" type="presParOf" srcId="{DAE0C34F-2F62-4895-ACF7-122F2BB48507}" destId="{D7EF7DEF-822D-46BA-B12C-1F7F55814D16}" srcOrd="0" destOrd="0" presId="urn:microsoft.com/office/officeart/2005/8/layout/hierarchy1"/>
    <dgm:cxn modelId="{6863AA2D-45B8-4562-AAA0-4577D6943D2A}" type="presParOf" srcId="{DAE0C34F-2F62-4895-ACF7-122F2BB48507}" destId="{1A7B334B-830E-47DB-B19E-B951DA245AC7}" srcOrd="1" destOrd="0" presId="urn:microsoft.com/office/officeart/2005/8/layout/hierarchy1"/>
    <dgm:cxn modelId="{14E679C7-7F22-49AA-9EBB-2D5D4BDAAAE8}" type="presParOf" srcId="{69786C9F-E275-40B6-85AB-B863FCEB0E6C}" destId="{9B0BD4E4-7EE9-4BA7-BA84-0727EC088A4C}" srcOrd="1" destOrd="0" presId="urn:microsoft.com/office/officeart/2005/8/layout/hierarchy1"/>
    <dgm:cxn modelId="{CD9D7D33-4BE8-4069-A78B-648BCCCA1878}" type="presParOf" srcId="{441537BA-9CFE-4F41-9D21-24954822F403}" destId="{04B7FB41-DBB0-4795-9EDE-867B92443E08}" srcOrd="1" destOrd="0" presId="urn:microsoft.com/office/officeart/2005/8/layout/hierarchy1"/>
    <dgm:cxn modelId="{A07BA669-0DCB-47D1-83D6-316FC8BFC8D7}" type="presParOf" srcId="{04B7FB41-DBB0-4795-9EDE-867B92443E08}" destId="{2CC1A0DF-2B7D-4D59-AA5D-C1CFFE8B7156}" srcOrd="0" destOrd="0" presId="urn:microsoft.com/office/officeart/2005/8/layout/hierarchy1"/>
    <dgm:cxn modelId="{B064A0A3-BACC-459D-919F-0BF92E5C623D}" type="presParOf" srcId="{2CC1A0DF-2B7D-4D59-AA5D-C1CFFE8B7156}" destId="{BFCF9777-2632-4BA3-8C81-E86672E92B10}" srcOrd="0" destOrd="0" presId="urn:microsoft.com/office/officeart/2005/8/layout/hierarchy1"/>
    <dgm:cxn modelId="{9436B5C8-ADF5-4CEC-8C4B-20EC7CC863A3}" type="presParOf" srcId="{2CC1A0DF-2B7D-4D59-AA5D-C1CFFE8B7156}" destId="{3C92B46C-4B28-4D2E-9DE8-A8B0C55DC5EB}" srcOrd="1" destOrd="0" presId="urn:microsoft.com/office/officeart/2005/8/layout/hierarchy1"/>
    <dgm:cxn modelId="{D7C2F9DE-AC66-45CB-B2CE-51F20A1244F0}" type="presParOf" srcId="{04B7FB41-DBB0-4795-9EDE-867B92443E08}" destId="{5099C7EF-524E-4FFC-8856-3DBB588916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74A83-933B-4F74-A9A7-A9C5A676A052}">
      <dsp:nvSpPr>
        <dsp:cNvPr id="0" name=""/>
        <dsp:cNvSpPr/>
      </dsp:nvSpPr>
      <dsp:spPr>
        <a:xfrm>
          <a:off x="1093233" y="1622"/>
          <a:ext cx="4029754" cy="2417852"/>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Nociones básicas</a:t>
          </a:r>
        </a:p>
        <a:p>
          <a:pPr marL="0" lvl="0" indent="0" algn="l" defTabSz="800100">
            <a:lnSpc>
              <a:spcPct val="90000"/>
            </a:lnSpc>
            <a:spcBef>
              <a:spcPct val="0"/>
            </a:spcBef>
            <a:spcAft>
              <a:spcPct val="35000"/>
            </a:spcAft>
            <a:buNone/>
          </a:pPr>
          <a:endParaRPr lang="es-ES" sz="18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Hasta la mitad del período correspondiente</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6 meses del plazo de ejecución</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1,5 meses del plazo de justificación</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5 días para los requerimientos de subsanación</a:t>
          </a:r>
        </a:p>
        <a:p>
          <a:pPr marL="171450" lvl="1" indent="-171450" algn="l" defTabSz="800100">
            <a:lnSpc>
              <a:spcPct val="90000"/>
            </a:lnSpc>
            <a:spcBef>
              <a:spcPct val="0"/>
            </a:spcBef>
            <a:spcAft>
              <a:spcPct val="15000"/>
            </a:spcAft>
            <a:buChar char="•"/>
          </a:pPr>
          <a:endParaRPr lang="es-ES" sz="1800" kern="1200" dirty="0">
            <a:latin typeface="Arial" panose="020B0604020202020204" pitchFamily="34" charset="0"/>
            <a:cs typeface="Arial" panose="020B0604020202020204" pitchFamily="34" charset="0"/>
          </a:endParaRPr>
        </a:p>
      </dsp:txBody>
      <dsp:txXfrm>
        <a:off x="1093233" y="1622"/>
        <a:ext cx="4029754" cy="2417852"/>
      </dsp:txXfrm>
    </dsp:sp>
    <dsp:sp modelId="{EA9C41A3-03D2-498E-98B1-3F86AECDE193}">
      <dsp:nvSpPr>
        <dsp:cNvPr id="0" name=""/>
        <dsp:cNvSpPr/>
      </dsp:nvSpPr>
      <dsp:spPr>
        <a:xfrm>
          <a:off x="5525962" y="1622"/>
          <a:ext cx="4029754" cy="2417852"/>
        </a:xfrm>
        <a:prstGeom prst="rect">
          <a:avLst/>
        </a:prstGeom>
        <a:solidFill>
          <a:schemeClr val="accent1">
            <a:shade val="80000"/>
            <a:hueOff val="181866"/>
            <a:satOff val="-18964"/>
            <a:lumOff val="127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¿Cómo solicitarlo?</a:t>
          </a:r>
        </a:p>
        <a:p>
          <a:pPr marL="0" lvl="0" indent="0" algn="l" defTabSz="800100">
            <a:lnSpc>
              <a:spcPct val="90000"/>
            </a:lnSpc>
            <a:spcBef>
              <a:spcPct val="0"/>
            </a:spcBef>
            <a:spcAft>
              <a:spcPct val="35000"/>
            </a:spcAft>
            <a:buNone/>
          </a:pPr>
          <a:endParaRPr lang="es-ES" sz="18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Modelo normalizado publicado en la web</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Firmado electrónicamente por el representante legal de la entidad</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Presentado a través de SIGES o en su defecto por Registro Electrónico Común de la AGE</a:t>
          </a:r>
        </a:p>
      </dsp:txBody>
      <dsp:txXfrm>
        <a:off x="5525962" y="1622"/>
        <a:ext cx="4029754" cy="2417852"/>
      </dsp:txXfrm>
    </dsp:sp>
    <dsp:sp modelId="{7542885B-DBB8-495F-A735-DA76EA113353}">
      <dsp:nvSpPr>
        <dsp:cNvPr id="0" name=""/>
        <dsp:cNvSpPr/>
      </dsp:nvSpPr>
      <dsp:spPr>
        <a:xfrm>
          <a:off x="444" y="2822450"/>
          <a:ext cx="6215331" cy="2417852"/>
        </a:xfrm>
        <a:prstGeom prst="rect">
          <a:avLst/>
        </a:prstGeom>
        <a:solidFill>
          <a:schemeClr val="accent1">
            <a:shade val="80000"/>
            <a:hueOff val="363732"/>
            <a:satOff val="-37928"/>
            <a:lumOff val="25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¿Cuándo solicitarlo?</a:t>
          </a:r>
        </a:p>
        <a:p>
          <a:pPr marL="0" lvl="0" indent="0" algn="l" defTabSz="800100">
            <a:lnSpc>
              <a:spcPct val="90000"/>
            </a:lnSpc>
            <a:spcBef>
              <a:spcPct val="0"/>
            </a:spcBef>
            <a:spcAft>
              <a:spcPct val="35000"/>
            </a:spcAft>
            <a:buNone/>
          </a:pPr>
          <a:endParaRPr lang="es-ES" sz="18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Ampliación del plazo de ejecución: </a:t>
          </a:r>
          <a:r>
            <a:rPr lang="es-ES" sz="1600" b="1" kern="1200" dirty="0">
              <a:latin typeface="Arial" panose="020B0604020202020204" pitchFamily="34" charset="0"/>
              <a:cs typeface="Arial" panose="020B0604020202020204" pitchFamily="34" charset="0"/>
            </a:rPr>
            <a:t>hasta 33 días hábiles </a:t>
          </a:r>
          <a:r>
            <a:rPr lang="es-ES" sz="1600" kern="1200" dirty="0">
              <a:latin typeface="Arial" panose="020B0604020202020204" pitchFamily="34" charset="0"/>
              <a:cs typeface="Arial" panose="020B0604020202020204" pitchFamily="34" charset="0"/>
            </a:rPr>
            <a:t>anteriores a que finalice el plazo </a:t>
          </a:r>
          <a:r>
            <a:rPr lang="es-ES" sz="1600" kern="1200" dirty="0" err="1">
              <a:latin typeface="Arial" panose="020B0604020202020204" pitchFamily="34" charset="0"/>
              <a:cs typeface="Arial" panose="020B0604020202020204" pitchFamily="34" charset="0"/>
            </a:rPr>
            <a:t>originiario</a:t>
          </a:r>
          <a:r>
            <a:rPr lang="es-ES" sz="1600" kern="1200" dirty="0">
              <a:latin typeface="Arial" panose="020B0604020202020204" pitchFamily="34" charset="0"/>
              <a:cs typeface="Arial" panose="020B0604020202020204" pitchFamily="34" charset="0"/>
            </a:rPr>
            <a:t> que se pretende ampliar</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Ampliación del plazo de justificación: en cualquier momento antes de la finalización del plazo de justificación</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Si no se contesta en el plazo de 33 días hábiles, se entiende concedido</a:t>
          </a:r>
        </a:p>
      </dsp:txBody>
      <dsp:txXfrm>
        <a:off x="444" y="2822450"/>
        <a:ext cx="6215331" cy="2417852"/>
      </dsp:txXfrm>
    </dsp:sp>
    <dsp:sp modelId="{F88A2C85-09F1-4925-A0CC-A55815800D94}">
      <dsp:nvSpPr>
        <dsp:cNvPr id="0" name=""/>
        <dsp:cNvSpPr/>
      </dsp:nvSpPr>
      <dsp:spPr>
        <a:xfrm>
          <a:off x="6618751" y="2822450"/>
          <a:ext cx="4029754" cy="2417852"/>
        </a:xfrm>
        <a:prstGeom prst="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A tener en cuenta</a:t>
          </a:r>
        </a:p>
        <a:p>
          <a:pPr marL="0" lvl="0" indent="0" algn="l" defTabSz="800100">
            <a:lnSpc>
              <a:spcPct val="90000"/>
            </a:lnSpc>
            <a:spcBef>
              <a:spcPct val="0"/>
            </a:spcBef>
            <a:spcAft>
              <a:spcPct val="35000"/>
            </a:spcAft>
            <a:buNone/>
          </a:pPr>
          <a:endParaRPr lang="es-ES" sz="20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Siempre motivado</a:t>
          </a:r>
        </a:p>
        <a:p>
          <a:pPr marL="171450" lvl="1"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Se concederá si las circunstancias lo aconsejan en virtud de la motivación y siempre que no se perjudiquen intereses de terceros</a:t>
          </a:r>
        </a:p>
        <a:p>
          <a:pPr marL="171450" lvl="1"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Debe incluir un nuevo calendario de actividades</a:t>
          </a:r>
        </a:p>
      </dsp:txBody>
      <dsp:txXfrm>
        <a:off x="6618751" y="2822450"/>
        <a:ext cx="4029754" cy="2417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7DEF-822D-46BA-B12C-1F7F55814D1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334B-830E-47DB-B19E-B951DA245AC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noProof="0" dirty="0">
              <a:latin typeface="Arial" panose="020B0604020202020204" pitchFamily="34" charset="0"/>
              <a:cs typeface="Arial" panose="020B0604020202020204" pitchFamily="34" charset="0"/>
            </a:rPr>
            <a:t>Podrán ser subvencionables en esta partida el alquiler de bienes inmuebles destinados a la ejecución del proyecto, siempre que no sea la sede de la entidad beneficiara. No será subvencionable en esta partida el alquiler de bienes inmuebles que fueran utilizados de forma habitual por la entidad beneficiaria antes de la concesión de la subvención. </a:t>
          </a:r>
        </a:p>
      </dsp:txBody>
      <dsp:txXfrm>
        <a:off x="696297" y="538547"/>
        <a:ext cx="4171627" cy="2590157"/>
      </dsp:txXfrm>
    </dsp:sp>
    <dsp:sp modelId="{BFCF9777-2632-4BA3-8C81-E86672E92B1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2B46C-4B28-4D2E-9DE8-A8B0C55DC5E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noProof="0" dirty="0">
              <a:latin typeface="Arial" panose="020B0604020202020204" pitchFamily="34" charset="0"/>
              <a:cs typeface="Arial" panose="020B0604020202020204" pitchFamily="34" charset="0"/>
            </a:rPr>
            <a:t>En caso de querer incorporar el alquiler de bienes inmuebles de uso habitual de la entidad o de su sede, deberán incorporarse en el concepto Gastos de Funcionamiento Ordinario, mediante un porcentaje de imputación por su uso para el proyecto subvencionado. </a:t>
          </a:r>
        </a:p>
      </dsp:txBody>
      <dsp:txXfrm>
        <a:off x="5991936" y="538547"/>
        <a:ext cx="4171627" cy="25901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7DEF-822D-46BA-B12C-1F7F55814D16}">
      <dsp:nvSpPr>
        <dsp:cNvPr id="0" name=""/>
        <dsp:cNvSpPr/>
      </dsp:nvSpPr>
      <dsp:spPr>
        <a:xfrm>
          <a:off x="200219" y="10"/>
          <a:ext cx="4618022" cy="29324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334B-830E-47DB-B19E-B951DA245AC7}">
      <dsp:nvSpPr>
        <dsp:cNvPr id="0" name=""/>
        <dsp:cNvSpPr/>
      </dsp:nvSpPr>
      <dsp:spPr>
        <a:xfrm>
          <a:off x="713333" y="487468"/>
          <a:ext cx="4618022" cy="29324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Únicamente se podrá imputar gastos de dietas y viajes del personal vinculado al proyecto subvencionado </a:t>
          </a:r>
          <a:r>
            <a:rPr lang="es-ES" sz="1400" b="1" kern="1200" noProof="0" dirty="0">
              <a:latin typeface="Arial" panose="020B0604020202020204" pitchFamily="34" charset="0"/>
              <a:cs typeface="Arial" panose="020B0604020202020204" pitchFamily="34" charset="0"/>
            </a:rPr>
            <a:t>identificado en el Anexo II</a:t>
          </a:r>
          <a:r>
            <a:rPr lang="es-ES" sz="1400" kern="1200" noProof="0" dirty="0">
              <a:latin typeface="Arial" panose="020B0604020202020204" pitchFamily="34" charset="0"/>
              <a:cs typeface="Arial" panose="020B0604020202020204" pitchFamily="34" charset="0"/>
            </a:rPr>
            <a:t>.</a:t>
          </a:r>
        </a:p>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 Se podrá imputar los </a:t>
          </a:r>
          <a:r>
            <a:rPr lang="es-ES" sz="1400" b="1" kern="1200" noProof="0" dirty="0">
              <a:latin typeface="Arial" panose="020B0604020202020204" pitchFamily="34" charset="0"/>
              <a:cs typeface="Arial" panose="020B0604020202020204" pitchFamily="34" charset="0"/>
            </a:rPr>
            <a:t>gastos de desplazamientos, alojamiento y manutención </a:t>
          </a:r>
          <a:r>
            <a:rPr lang="es-ES" sz="1400" kern="1200" noProof="0" dirty="0">
              <a:latin typeface="Arial" panose="020B0604020202020204" pitchFamily="34" charset="0"/>
              <a:cs typeface="Arial" panose="020B0604020202020204" pitchFamily="34" charset="0"/>
            </a:rPr>
            <a:t>hasta el importe máximo correspondiente al Grupo 2 de dietas del Real Decreto 462/2002, de 24 de mayo, sobre indemnizaciones por razón del servicio. </a:t>
          </a:r>
        </a:p>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Serán subvencionables las dietas y gastos del </a:t>
          </a:r>
          <a:r>
            <a:rPr lang="es-ES" sz="1400" b="1" kern="1200" noProof="0" dirty="0">
              <a:latin typeface="Arial" panose="020B0604020202020204" pitchFamily="34" charset="0"/>
              <a:cs typeface="Arial" panose="020B0604020202020204" pitchFamily="34" charset="0"/>
            </a:rPr>
            <a:t>personal voluntario y colaborador esporádico</a:t>
          </a:r>
          <a:r>
            <a:rPr lang="es-ES" sz="1400" kern="1200" noProof="0" dirty="0">
              <a:latin typeface="Arial" panose="020B0604020202020204" pitchFamily="34" charset="0"/>
              <a:cs typeface="Arial" panose="020B0604020202020204" pitchFamily="34" charset="0"/>
            </a:rPr>
            <a:t>.</a:t>
          </a:r>
        </a:p>
      </dsp:txBody>
      <dsp:txXfrm>
        <a:off x="799221" y="573356"/>
        <a:ext cx="4446246" cy="2760667"/>
      </dsp:txXfrm>
    </dsp:sp>
    <dsp:sp modelId="{BFCF9777-2632-4BA3-8C81-E86672E92B10}">
      <dsp:nvSpPr>
        <dsp:cNvPr id="0" name=""/>
        <dsp:cNvSpPr/>
      </dsp:nvSpPr>
      <dsp:spPr>
        <a:xfrm>
          <a:off x="5827890" y="215"/>
          <a:ext cx="4762750" cy="32468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2B46C-4B28-4D2E-9DE8-A8B0C55DC5EB}">
      <dsp:nvSpPr>
        <dsp:cNvPr id="0" name=""/>
        <dsp:cNvSpPr/>
      </dsp:nvSpPr>
      <dsp:spPr>
        <a:xfrm>
          <a:off x="6341003" y="487673"/>
          <a:ext cx="4762750" cy="32468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Las dietas y gastos de viaje podrían ser objeto de subvención siempre que no superen el </a:t>
          </a:r>
          <a:r>
            <a:rPr lang="es-ES" sz="1400" b="1" kern="1200" noProof="0" dirty="0">
              <a:latin typeface="Arial" panose="020B0604020202020204" pitchFamily="34" charset="0"/>
              <a:cs typeface="Arial" panose="020B0604020202020204" pitchFamily="34" charset="0"/>
            </a:rPr>
            <a:t>10% del importe total subvencionado del proyecto</a:t>
          </a:r>
          <a:r>
            <a:rPr lang="es-ES" sz="1400" kern="1200" noProof="0" dirty="0">
              <a:latin typeface="Arial" panose="020B0604020202020204" pitchFamily="34" charset="0"/>
              <a:cs typeface="Arial" panose="020B0604020202020204" pitchFamily="34" charset="0"/>
            </a:rPr>
            <a:t>.</a:t>
          </a:r>
        </a:p>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No serán subvencionables los gastos de dietas y viajes de los profesionales vinculados al proyecto </a:t>
          </a:r>
          <a:r>
            <a:rPr lang="es-ES" sz="1400" b="1" kern="1200" noProof="0" dirty="0">
              <a:latin typeface="Arial" panose="020B0604020202020204" pitchFamily="34" charset="0"/>
              <a:cs typeface="Arial" panose="020B0604020202020204" pitchFamily="34" charset="0"/>
            </a:rPr>
            <a:t>con contrato de arrendamiento de servicios</a:t>
          </a:r>
          <a:r>
            <a:rPr lang="es-ES" sz="1400" kern="1200" noProof="0" dirty="0">
              <a:latin typeface="Arial" panose="020B0604020202020204" pitchFamily="34" charset="0"/>
              <a:cs typeface="Arial" panose="020B0604020202020204" pitchFamily="34" charset="0"/>
            </a:rPr>
            <a:t>.</a:t>
          </a:r>
        </a:p>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No serán subvencionable los gastos de dietas y viajes de los miembros de las Juntas Directivas, de los Consejos de Dirección, socios o directivos de la entidad </a:t>
          </a:r>
          <a:r>
            <a:rPr lang="es-ES" sz="1400" b="1" kern="1200" noProof="0" dirty="0">
              <a:latin typeface="Arial" panose="020B0604020202020204" pitchFamily="34" charset="0"/>
              <a:cs typeface="Arial" panose="020B0604020202020204" pitchFamily="34" charset="0"/>
            </a:rPr>
            <a:t>en condición de tales</a:t>
          </a:r>
          <a:r>
            <a:rPr lang="es-ES" sz="1400" kern="1200" noProof="0" dirty="0">
              <a:latin typeface="Arial" panose="020B0604020202020204" pitchFamily="34" charset="0"/>
              <a:cs typeface="Arial" panose="020B0604020202020204" pitchFamily="34" charset="0"/>
            </a:rPr>
            <a:t>.</a:t>
          </a:r>
        </a:p>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Serán subvencionables los </a:t>
          </a:r>
          <a:r>
            <a:rPr lang="es-ES" sz="1400" b="1" kern="1200" noProof="0" dirty="0">
              <a:latin typeface="Arial" panose="020B0604020202020204" pitchFamily="34" charset="0"/>
              <a:cs typeface="Arial" panose="020B0604020202020204" pitchFamily="34" charset="0"/>
            </a:rPr>
            <a:t>gastos de seguros de viaje </a:t>
          </a:r>
          <a:r>
            <a:rPr lang="es-ES" sz="1400" kern="1200" noProof="0" dirty="0">
              <a:latin typeface="Arial" panose="020B0604020202020204" pitchFamily="34" charset="0"/>
              <a:cs typeface="Arial" panose="020B0604020202020204" pitchFamily="34" charset="0"/>
            </a:rPr>
            <a:t>del personal vinculado al proyecto subvencionado identificado en el Anexo II.</a:t>
          </a:r>
        </a:p>
      </dsp:txBody>
      <dsp:txXfrm>
        <a:off x="6436099" y="582769"/>
        <a:ext cx="4572558" cy="30566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7DEF-822D-46BA-B12C-1F7F55814D16}">
      <dsp:nvSpPr>
        <dsp:cNvPr id="0" name=""/>
        <dsp:cNvSpPr/>
      </dsp:nvSpPr>
      <dsp:spPr>
        <a:xfrm>
          <a:off x="497792" y="650"/>
          <a:ext cx="3967928" cy="251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334B-830E-47DB-B19E-B951DA245AC7}">
      <dsp:nvSpPr>
        <dsp:cNvPr id="0" name=""/>
        <dsp:cNvSpPr/>
      </dsp:nvSpPr>
      <dsp:spPr>
        <a:xfrm>
          <a:off x="938673" y="419486"/>
          <a:ext cx="3967928" cy="251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1. La adquisición o alquiler de material inventariable deberá ser realizada lo antes posible dentro del periodo de ejecución, para de este modo ser de máxima utilidad para el correcto funcionamiento del proyecto. Los gastos de material inventariable deberán estar vinculados a una actividad concreta o al proyecto en general</a:t>
          </a:r>
        </a:p>
      </dsp:txBody>
      <dsp:txXfrm>
        <a:off x="1012471" y="493284"/>
        <a:ext cx="3820332" cy="2372038"/>
      </dsp:txXfrm>
    </dsp:sp>
    <dsp:sp modelId="{BFCF9777-2632-4BA3-8C81-E86672E92B10}">
      <dsp:nvSpPr>
        <dsp:cNvPr id="0" name=""/>
        <dsp:cNvSpPr/>
      </dsp:nvSpPr>
      <dsp:spPr>
        <a:xfrm>
          <a:off x="5347483" y="650"/>
          <a:ext cx="4092283" cy="27897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2B46C-4B28-4D2E-9DE8-A8B0C55DC5EB}">
      <dsp:nvSpPr>
        <dsp:cNvPr id="0" name=""/>
        <dsp:cNvSpPr/>
      </dsp:nvSpPr>
      <dsp:spPr>
        <a:xfrm>
          <a:off x="5788364" y="419486"/>
          <a:ext cx="4092283" cy="27897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noProof="0" dirty="0">
              <a:solidFill>
                <a:schemeClr val="tx1"/>
              </a:solidFill>
              <a:latin typeface="Arial" panose="020B0604020202020204" pitchFamily="34" charset="0"/>
              <a:cs typeface="Arial" panose="020B0604020202020204" pitchFamily="34" charset="0"/>
            </a:rPr>
            <a:t>2. La adquisición de material inventariable requerirá de una justificación relacionada con las actividades a desarrollar, y esta justificación deberá ser coherente con el objeto y resultados esperados del proyecto. </a:t>
          </a:r>
        </a:p>
      </dsp:txBody>
      <dsp:txXfrm>
        <a:off x="5870073" y="501195"/>
        <a:ext cx="3928865" cy="26263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7DEF-822D-46BA-B12C-1F7F55814D16}">
      <dsp:nvSpPr>
        <dsp:cNvPr id="0" name=""/>
        <dsp:cNvSpPr/>
      </dsp:nvSpPr>
      <dsp:spPr>
        <a:xfrm>
          <a:off x="497792" y="650"/>
          <a:ext cx="3967928" cy="251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334B-830E-47DB-B19E-B951DA245AC7}">
      <dsp:nvSpPr>
        <dsp:cNvPr id="0" name=""/>
        <dsp:cNvSpPr/>
      </dsp:nvSpPr>
      <dsp:spPr>
        <a:xfrm>
          <a:off x="938673" y="419486"/>
          <a:ext cx="3967928" cy="251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Serán subvencionables los gastos financieros, los gastos de asesoría jurídica o financiera, los gastos notariales y registrales, los gastos periciales para la realización del proyecto subvencionado, y los de administración siempre que estén directamente relacionados con la ejecución del proyecto subvencionado y sean indispensables para su correcta implementación.</a:t>
          </a:r>
        </a:p>
        <a:p>
          <a:pPr marL="0" lvl="0" indent="0" algn="just" defTabSz="622300">
            <a:lnSpc>
              <a:spcPct val="90000"/>
            </a:lnSpc>
            <a:spcBef>
              <a:spcPct val="0"/>
            </a:spcBef>
            <a:spcAft>
              <a:spcPct val="35000"/>
            </a:spcAft>
            <a:buNone/>
          </a:pPr>
          <a:r>
            <a:rPr lang="es-ES" sz="1400" kern="1200" noProof="0" dirty="0">
              <a:latin typeface="Arial" panose="020B0604020202020204" pitchFamily="34" charset="0"/>
              <a:cs typeface="Arial" panose="020B0604020202020204" pitchFamily="34" charset="0"/>
            </a:rPr>
            <a:t>Serán subvencionables las pólizas de seguros de accidentes y enfermedad, y responsabilidad civil</a:t>
          </a:r>
        </a:p>
      </dsp:txBody>
      <dsp:txXfrm>
        <a:off x="1012471" y="493284"/>
        <a:ext cx="3820332" cy="2372038"/>
      </dsp:txXfrm>
    </dsp:sp>
    <dsp:sp modelId="{BFCF9777-2632-4BA3-8C81-E86672E92B10}">
      <dsp:nvSpPr>
        <dsp:cNvPr id="0" name=""/>
        <dsp:cNvSpPr/>
      </dsp:nvSpPr>
      <dsp:spPr>
        <a:xfrm>
          <a:off x="5347483" y="650"/>
          <a:ext cx="4092283" cy="27897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2B46C-4B28-4D2E-9DE8-A8B0C55DC5EB}">
      <dsp:nvSpPr>
        <dsp:cNvPr id="0" name=""/>
        <dsp:cNvSpPr/>
      </dsp:nvSpPr>
      <dsp:spPr>
        <a:xfrm>
          <a:off x="5788364" y="419486"/>
          <a:ext cx="4092283" cy="27897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noProof="0" dirty="0">
              <a:latin typeface="Arial" panose="020B0604020202020204" pitchFamily="34" charset="0"/>
              <a:cs typeface="Arial" panose="020B0604020202020204" pitchFamily="34" charset="0"/>
            </a:rPr>
            <a:t>Dentro de esta partida de gastos financieros, se incluirá los gastos relativos a la elaboración del informe de Auditor inscrito en el Registro Oficial de Auditores de Cuentas (ROAC). </a:t>
          </a:r>
          <a:endParaRPr lang="es-ES" sz="1600" kern="1200" noProof="0" dirty="0">
            <a:solidFill>
              <a:schemeClr val="tx1"/>
            </a:solidFill>
            <a:latin typeface="Arial" panose="020B0604020202020204" pitchFamily="34" charset="0"/>
            <a:cs typeface="Arial" panose="020B0604020202020204" pitchFamily="34" charset="0"/>
          </a:endParaRPr>
        </a:p>
      </dsp:txBody>
      <dsp:txXfrm>
        <a:off x="5870073" y="501195"/>
        <a:ext cx="3928865" cy="26263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7DEF-822D-46BA-B12C-1F7F55814D16}">
      <dsp:nvSpPr>
        <dsp:cNvPr id="0" name=""/>
        <dsp:cNvSpPr/>
      </dsp:nvSpPr>
      <dsp:spPr>
        <a:xfrm>
          <a:off x="378091" y="463"/>
          <a:ext cx="3967270" cy="25192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334B-830E-47DB-B19E-B951DA245AC7}">
      <dsp:nvSpPr>
        <dsp:cNvPr id="0" name=""/>
        <dsp:cNvSpPr/>
      </dsp:nvSpPr>
      <dsp:spPr>
        <a:xfrm>
          <a:off x="818898" y="419231"/>
          <a:ext cx="3967270" cy="251921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noProof="0" dirty="0">
              <a:latin typeface="Arial" panose="020B0604020202020204" pitchFamily="34" charset="0"/>
              <a:cs typeface="Arial" panose="020B0604020202020204" pitchFamily="34" charset="0"/>
            </a:rPr>
            <a:t>1. En la partida de otros gastos se incluirán los gastos derivados de actividades vinculadas al proyecto subvencionado que no tengan cabida en el resto de partidas del concepto Actividades. Entre otros, podemos mencionar a actividades destinadas a la promoción, publicidad o difusión de las actividades realizadas, contratos de servicios que realicen actividades que no se consideren esenciales para la ejecución del proyecto</a:t>
          </a:r>
        </a:p>
      </dsp:txBody>
      <dsp:txXfrm>
        <a:off x="892683" y="493016"/>
        <a:ext cx="3819700" cy="2371646"/>
      </dsp:txXfrm>
    </dsp:sp>
    <dsp:sp modelId="{BFCF9777-2632-4BA3-8C81-E86672E92B10}">
      <dsp:nvSpPr>
        <dsp:cNvPr id="0" name=""/>
        <dsp:cNvSpPr/>
      </dsp:nvSpPr>
      <dsp:spPr>
        <a:xfrm>
          <a:off x="5226977" y="463"/>
          <a:ext cx="4512889" cy="32093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2B46C-4B28-4D2E-9DE8-A8B0C55DC5EB}">
      <dsp:nvSpPr>
        <dsp:cNvPr id="0" name=""/>
        <dsp:cNvSpPr/>
      </dsp:nvSpPr>
      <dsp:spPr>
        <a:xfrm>
          <a:off x="5667784" y="419231"/>
          <a:ext cx="4512889" cy="320938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noProof="0" dirty="0">
              <a:latin typeface="Arial" panose="020B0604020202020204" pitchFamily="34" charset="0"/>
              <a:cs typeface="Arial" panose="020B0604020202020204" pitchFamily="34" charset="0"/>
            </a:rPr>
            <a:t>2. Dentro de la partida de Otros gastos se podrán incluir aquellos gastos vinculados a contratos de servicios que realicen actividades que sean consideradas auxiliares y que no realicen actividades consideradas esenciales. Los contratos de servicios que realicen actividades esenciales serán considerados subcontrataciones, requiriendo de autorización previa. </a:t>
          </a:r>
        </a:p>
        <a:p>
          <a:pPr marL="0" lvl="0" indent="0" algn="just" defTabSz="711200">
            <a:lnSpc>
              <a:spcPct val="90000"/>
            </a:lnSpc>
            <a:spcBef>
              <a:spcPct val="0"/>
            </a:spcBef>
            <a:spcAft>
              <a:spcPct val="35000"/>
            </a:spcAft>
            <a:buNone/>
          </a:pPr>
          <a:r>
            <a:rPr lang="es-ES" sz="1600" kern="1200" noProof="0" dirty="0">
              <a:solidFill>
                <a:schemeClr val="tx1"/>
              </a:solidFill>
              <a:latin typeface="Arial" panose="020B0604020202020204" pitchFamily="34" charset="0"/>
              <a:cs typeface="Arial" panose="020B0604020202020204" pitchFamily="34" charset="0"/>
            </a:rPr>
            <a:t>Los gastos relativos a subcontrataciones se imputarán en la subpartida “subcontratación”, dentro de la partida “otros gastos”.</a:t>
          </a:r>
        </a:p>
      </dsp:txBody>
      <dsp:txXfrm>
        <a:off x="5761784" y="513231"/>
        <a:ext cx="4324889" cy="3021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0E094-BEA4-40DE-9E57-69E2D5327A08}">
      <dsp:nvSpPr>
        <dsp:cNvPr id="0" name=""/>
        <dsp:cNvSpPr/>
      </dsp:nvSpPr>
      <dsp:spPr>
        <a:xfrm>
          <a:off x="0" y="335067"/>
          <a:ext cx="10648507" cy="2646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6442" tIns="416560" rIns="82644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Necesita autorización:</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Personal si comporta aumento/ disminución o variación de categorías</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Actividades del proyecto</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Otras cuestiones que impliquen modificaciones presupuestarias que impliquen variación +10% entre conceptos</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No se necesita autorización:</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Modificaciones de personal que si no comporta aumento/disminución o cambio de categoría</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Variaciones presupuestarias entre partidas del mismo concepto o entre conceptos que no superen el 10%. </a:t>
          </a:r>
          <a:r>
            <a:rPr lang="es-ES" sz="1600" b="1" kern="1200" dirty="0">
              <a:latin typeface="Arial" panose="020B0604020202020204" pitchFamily="34" charset="0"/>
              <a:cs typeface="Arial" panose="020B0604020202020204" pitchFamily="34" charset="0"/>
            </a:rPr>
            <a:t>Pero sí comunicación</a:t>
          </a:r>
        </a:p>
      </dsp:txBody>
      <dsp:txXfrm>
        <a:off x="0" y="335067"/>
        <a:ext cx="10648507" cy="2646000"/>
      </dsp:txXfrm>
    </dsp:sp>
    <dsp:sp modelId="{8ED1BFE6-4E47-490E-A7F6-3FB37A2B6E82}">
      <dsp:nvSpPr>
        <dsp:cNvPr id="0" name=""/>
        <dsp:cNvSpPr/>
      </dsp:nvSpPr>
      <dsp:spPr>
        <a:xfrm>
          <a:off x="532425" y="39867"/>
          <a:ext cx="7453954" cy="5904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42" tIns="0" rIns="281742" bIns="0" numCol="1" spcCol="1270" anchor="ctr" anchorCtr="0">
          <a:noAutofit/>
        </a:bodyPr>
        <a:lstStyle/>
        <a:p>
          <a:pPr marL="0" lvl="0" indent="0" algn="l" defTabSz="889000">
            <a:lnSpc>
              <a:spcPct val="90000"/>
            </a:lnSpc>
            <a:spcBef>
              <a:spcPct val="0"/>
            </a:spcBef>
            <a:spcAft>
              <a:spcPct val="35000"/>
            </a:spcAft>
            <a:buNone/>
          </a:pPr>
          <a:endParaRPr lang="es-ES" sz="2000" b="1"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Nociones básicas</a:t>
          </a:r>
        </a:p>
        <a:p>
          <a:pPr marL="0" lvl="0" indent="0" algn="l" defTabSz="889000">
            <a:lnSpc>
              <a:spcPct val="90000"/>
            </a:lnSpc>
            <a:spcBef>
              <a:spcPct val="0"/>
            </a:spcBef>
            <a:spcAft>
              <a:spcPct val="35000"/>
            </a:spcAft>
            <a:buNone/>
          </a:pPr>
          <a:endParaRPr lang="es-ES" sz="2000" b="1" kern="1200" dirty="0">
            <a:latin typeface="Arial" panose="020B0604020202020204" pitchFamily="34" charset="0"/>
            <a:cs typeface="Arial" panose="020B0604020202020204" pitchFamily="34" charset="0"/>
          </a:endParaRPr>
        </a:p>
      </dsp:txBody>
      <dsp:txXfrm>
        <a:off x="561246" y="68688"/>
        <a:ext cx="7396312" cy="532758"/>
      </dsp:txXfrm>
    </dsp:sp>
    <dsp:sp modelId="{9EBC45C9-A3E7-450A-8B40-CF4189853C07}">
      <dsp:nvSpPr>
        <dsp:cNvPr id="0" name=""/>
        <dsp:cNvSpPr/>
      </dsp:nvSpPr>
      <dsp:spPr>
        <a:xfrm>
          <a:off x="0" y="3384267"/>
          <a:ext cx="10648507" cy="1764000"/>
        </a:xfrm>
        <a:prstGeom prst="rect">
          <a:avLst/>
        </a:prstGeom>
        <a:solidFill>
          <a:schemeClr val="lt1">
            <a:alpha val="90000"/>
            <a:hueOff val="0"/>
            <a:satOff val="0"/>
            <a:lumOff val="0"/>
            <a:alphaOff val="0"/>
          </a:schemeClr>
        </a:solidFill>
        <a:ln w="12700" cap="flat" cmpd="sng" algn="ctr">
          <a:solidFill>
            <a:schemeClr val="accent1">
              <a:shade val="80000"/>
              <a:hueOff val="545598"/>
              <a:satOff val="-56892"/>
              <a:lumOff val="3822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6442" tIns="416560" rIns="82644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Modelo normalizado publicado en la web</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Firmado electrónicamente por el representante legal de la entidad</a:t>
          </a:r>
        </a:p>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Presentado a través de </a:t>
          </a:r>
          <a:r>
            <a:rPr lang="es-ES" sz="1600" kern="1200" dirty="0" err="1">
              <a:latin typeface="Arial" panose="020B0604020202020204" pitchFamily="34" charset="0"/>
              <a:cs typeface="Arial" panose="020B0604020202020204" pitchFamily="34" charset="0"/>
            </a:rPr>
            <a:t>SIGES</a:t>
          </a:r>
          <a:r>
            <a:rPr lang="es-ES" sz="1600" kern="1200" dirty="0">
              <a:latin typeface="Arial" panose="020B0604020202020204" pitchFamily="34" charset="0"/>
              <a:cs typeface="Arial" panose="020B0604020202020204" pitchFamily="34" charset="0"/>
            </a:rPr>
            <a:t> o en su defecto por Registro Electrónico Común de la </a:t>
          </a:r>
          <a:r>
            <a:rPr lang="es-ES" sz="1600" kern="1200" dirty="0" err="1">
              <a:latin typeface="Arial" panose="020B0604020202020204" pitchFamily="34" charset="0"/>
              <a:cs typeface="Arial" panose="020B0604020202020204" pitchFamily="34" charset="0"/>
            </a:rPr>
            <a:t>AGE</a:t>
          </a:r>
          <a:endParaRPr lang="es-ES" sz="1600" kern="1200" dirty="0">
            <a:latin typeface="Arial" panose="020B0604020202020204" pitchFamily="34" charset="0"/>
            <a:cs typeface="Arial" panose="020B0604020202020204" pitchFamily="34" charset="0"/>
          </a:endParaRPr>
        </a:p>
      </dsp:txBody>
      <dsp:txXfrm>
        <a:off x="0" y="3384267"/>
        <a:ext cx="10648507" cy="1764000"/>
      </dsp:txXfrm>
    </dsp:sp>
    <dsp:sp modelId="{3D7A17E8-5BDF-4AFE-8DAF-711189849BD6}">
      <dsp:nvSpPr>
        <dsp:cNvPr id="0" name=""/>
        <dsp:cNvSpPr/>
      </dsp:nvSpPr>
      <dsp:spPr>
        <a:xfrm>
          <a:off x="532425" y="3089067"/>
          <a:ext cx="7453954" cy="590400"/>
        </a:xfrm>
        <a:prstGeom prst="roundRect">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42" tIns="0" rIns="281742" bIns="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¿Cómo solicitarlo?</a:t>
          </a:r>
        </a:p>
      </dsp:txBody>
      <dsp:txXfrm>
        <a:off x="561246" y="3117888"/>
        <a:ext cx="739631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A925A-CA6E-4598-B37F-15E51088AEAB}">
      <dsp:nvSpPr>
        <dsp:cNvPr id="0" name=""/>
        <dsp:cNvSpPr/>
      </dsp:nvSpPr>
      <dsp:spPr>
        <a:xfrm>
          <a:off x="0" y="682973"/>
          <a:ext cx="10648507" cy="1807312"/>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6442" tIns="937260" rIns="826442"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a:latin typeface="Arial" panose="020B0604020202020204" pitchFamily="34" charset="0"/>
              <a:cs typeface="Arial" panose="020B0604020202020204" pitchFamily="34" charset="0"/>
            </a:rPr>
            <a:t>Hasta 33 días hábiles </a:t>
          </a:r>
          <a:r>
            <a:rPr lang="es-ES" sz="1600" kern="1200" dirty="0">
              <a:latin typeface="Arial" panose="020B0604020202020204" pitchFamily="34" charset="0"/>
              <a:cs typeface="Arial" panose="020B0604020202020204" pitchFamily="34" charset="0"/>
            </a:rPr>
            <a:t>anteriores a que finalice el plazo de ejecución</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Si no se contesta en el plazo de 33 días hábiles, se entiende concedido</a:t>
          </a:r>
        </a:p>
      </dsp:txBody>
      <dsp:txXfrm>
        <a:off x="0" y="682973"/>
        <a:ext cx="10648507" cy="1807312"/>
      </dsp:txXfrm>
    </dsp:sp>
    <dsp:sp modelId="{CDF85450-85FA-472B-B7AC-CE57E5DA4606}">
      <dsp:nvSpPr>
        <dsp:cNvPr id="0" name=""/>
        <dsp:cNvSpPr/>
      </dsp:nvSpPr>
      <dsp:spPr>
        <a:xfrm>
          <a:off x="532425" y="18773"/>
          <a:ext cx="7453954" cy="132840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42" tIns="0" rIns="281742" bIns="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¿Cuándo solicitarlo?</a:t>
          </a:r>
        </a:p>
      </dsp:txBody>
      <dsp:txXfrm>
        <a:off x="597272" y="83620"/>
        <a:ext cx="7324260" cy="1198706"/>
      </dsp:txXfrm>
    </dsp:sp>
    <dsp:sp modelId="{EC3464CE-652F-4C6F-8D23-F8F303A0D3D0}">
      <dsp:nvSpPr>
        <dsp:cNvPr id="0" name=""/>
        <dsp:cNvSpPr/>
      </dsp:nvSpPr>
      <dsp:spPr>
        <a:xfrm>
          <a:off x="0" y="3397486"/>
          <a:ext cx="10648507" cy="1771875"/>
        </a:xfrm>
        <a:prstGeom prst="rect">
          <a:avLst/>
        </a:prstGeom>
        <a:solidFill>
          <a:schemeClr val="lt1">
            <a:alpha val="90000"/>
            <a:hueOff val="0"/>
            <a:satOff val="0"/>
            <a:lumOff val="0"/>
            <a:alphaOff val="0"/>
          </a:schemeClr>
        </a:solidFill>
        <a:ln w="12700" cap="flat" cmpd="sng" algn="ctr">
          <a:solidFill>
            <a:schemeClr val="accent1">
              <a:shade val="50000"/>
              <a:hueOff val="589649"/>
              <a:satOff val="-61978"/>
              <a:lumOff val="5348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6442" tIns="937260" rIns="82644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La referencia del 10% se toma respecto al concepto al que se quiere trasladar la modificación.</a:t>
          </a:r>
        </a:p>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Siempre motivado</a:t>
          </a:r>
        </a:p>
      </dsp:txBody>
      <dsp:txXfrm>
        <a:off x="0" y="3397486"/>
        <a:ext cx="10648507" cy="1771875"/>
      </dsp:txXfrm>
    </dsp:sp>
    <dsp:sp modelId="{CB2E81D5-B061-4B44-A95C-FE961FDBFB36}">
      <dsp:nvSpPr>
        <dsp:cNvPr id="0" name=""/>
        <dsp:cNvSpPr/>
      </dsp:nvSpPr>
      <dsp:spPr>
        <a:xfrm>
          <a:off x="532425" y="2733286"/>
          <a:ext cx="7453954" cy="1328400"/>
        </a:xfrm>
        <a:prstGeom prst="roundRect">
          <a:avLst/>
        </a:prstGeom>
        <a:gradFill rotWithShape="0">
          <a:gsLst>
            <a:gs pos="0">
              <a:schemeClr val="accent1">
                <a:shade val="50000"/>
                <a:hueOff val="589649"/>
                <a:satOff val="-61978"/>
                <a:lumOff val="53482"/>
                <a:alphaOff val="0"/>
                <a:satMod val="103000"/>
                <a:lumMod val="102000"/>
                <a:tint val="94000"/>
              </a:schemeClr>
            </a:gs>
            <a:gs pos="50000">
              <a:schemeClr val="accent1">
                <a:shade val="50000"/>
                <a:hueOff val="589649"/>
                <a:satOff val="-61978"/>
                <a:lumOff val="53482"/>
                <a:alphaOff val="0"/>
                <a:satMod val="110000"/>
                <a:lumMod val="100000"/>
                <a:shade val="100000"/>
              </a:schemeClr>
            </a:gs>
            <a:gs pos="100000">
              <a:schemeClr val="accent1">
                <a:shade val="50000"/>
                <a:hueOff val="589649"/>
                <a:satOff val="-61978"/>
                <a:lumOff val="5348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42" tIns="0" rIns="281742" bIns="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Aspectos a tener en cuenta</a:t>
          </a:r>
        </a:p>
      </dsp:txBody>
      <dsp:txXfrm>
        <a:off x="597272" y="2798133"/>
        <a:ext cx="7324260" cy="1198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3546-A940-4FF1-BC2E-BAA257347214}">
      <dsp:nvSpPr>
        <dsp:cNvPr id="0" name=""/>
        <dsp:cNvSpPr/>
      </dsp:nvSpPr>
      <dsp:spPr>
        <a:xfrm>
          <a:off x="0" y="483677"/>
          <a:ext cx="10515600" cy="25515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624840" rIns="816127" bIns="113792" numCol="1" spcCol="1270" anchor="t" anchorCtr="0">
          <a:noAutofit/>
        </a:bodyPr>
        <a:lstStyle/>
        <a:p>
          <a:pPr marL="171450" lvl="1" indent="-171450" algn="l" defTabSz="711200" rtl="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Concertación con tercero de la ejecución total o parcial de una actividad que constituya el objeto de la subvención. Queda fuera la contratación de gastos en que se tenga que incurrir la entidad para realizar por sí misma la actividad</a:t>
          </a:r>
        </a:p>
        <a:p>
          <a:pPr marL="171450" lvl="1" indent="-171450" algn="l" defTabSz="711200" rtl="0">
            <a:lnSpc>
              <a:spcPct val="90000"/>
            </a:lnSpc>
            <a:spcBef>
              <a:spcPct val="0"/>
            </a:spcBef>
            <a:spcAft>
              <a:spcPct val="15000"/>
            </a:spcAft>
            <a:buChar char="•"/>
          </a:pPr>
          <a:r>
            <a:rPr lang="es-ES" sz="1600" b="1" kern="1200" dirty="0">
              <a:latin typeface="Arial" panose="020B0604020202020204" pitchFamily="34" charset="0"/>
              <a:cs typeface="Arial" panose="020B0604020202020204" pitchFamily="34" charset="0"/>
            </a:rPr>
            <a:t>No es necesario </a:t>
          </a:r>
          <a:r>
            <a:rPr lang="es-ES" sz="1600" kern="1200" dirty="0">
              <a:latin typeface="Arial" panose="020B0604020202020204" pitchFamily="34" charset="0"/>
              <a:cs typeface="Arial" panose="020B0604020202020204" pitchFamily="34" charset="0"/>
            </a:rPr>
            <a:t>solicitar autorización si en la solicitud se identificó la cuantía y la actividad objeto de subcontratación. Está recogida la autorización en la resolución de concesión.</a:t>
          </a:r>
        </a:p>
        <a:p>
          <a:pPr marL="171450" lvl="1" indent="-171450" algn="l" defTabSz="711200" rtl="0">
            <a:lnSpc>
              <a:spcPct val="90000"/>
            </a:lnSpc>
            <a:spcBef>
              <a:spcPct val="0"/>
            </a:spcBef>
            <a:spcAft>
              <a:spcPct val="15000"/>
            </a:spcAft>
            <a:buChar char="•"/>
          </a:pPr>
          <a:r>
            <a:rPr lang="es-ES" sz="1600" b="1" kern="1200" dirty="0">
              <a:latin typeface="Arial" panose="020B0604020202020204" pitchFamily="34" charset="0"/>
              <a:cs typeface="Arial" panose="020B0604020202020204" pitchFamily="34" charset="0"/>
            </a:rPr>
            <a:t>Es necesario </a:t>
          </a:r>
          <a:r>
            <a:rPr lang="es-ES" sz="1600" kern="1200" dirty="0">
              <a:latin typeface="Arial" panose="020B0604020202020204" pitchFamily="34" charset="0"/>
              <a:cs typeface="Arial" panose="020B0604020202020204" pitchFamily="34" charset="0"/>
            </a:rPr>
            <a:t>solicitar autorización si no está prevista, no se ha identificado la actividad (únicamente se informó de cuantía) o si va a sufrir variación</a:t>
          </a:r>
        </a:p>
        <a:p>
          <a:pPr marL="171450" lvl="1" indent="-171450" algn="l" defTabSz="711200" rtl="0">
            <a:lnSpc>
              <a:spcPct val="90000"/>
            </a:lnSpc>
            <a:spcBef>
              <a:spcPct val="0"/>
            </a:spcBef>
            <a:spcAft>
              <a:spcPct val="15000"/>
            </a:spcAft>
            <a:buChar char="•"/>
          </a:pPr>
          <a:r>
            <a:rPr lang="es-ES" sz="1600" b="1" kern="1200" dirty="0">
              <a:latin typeface="Arial" panose="020B0604020202020204" pitchFamily="34" charset="0"/>
              <a:cs typeface="Arial" panose="020B0604020202020204" pitchFamily="34" charset="0"/>
            </a:rPr>
            <a:t>Prohibiciones</a:t>
          </a:r>
          <a:r>
            <a:rPr lang="es-ES" sz="1600" kern="1200" dirty="0">
              <a:latin typeface="Arial" panose="020B0604020202020204" pitchFamily="34" charset="0"/>
              <a:cs typeface="Arial" panose="020B0604020202020204" pitchFamily="34" charset="0"/>
            </a:rPr>
            <a:t>: artículo 29.7 Ley General Subvenciones</a:t>
          </a:r>
        </a:p>
      </dsp:txBody>
      <dsp:txXfrm>
        <a:off x="0" y="483677"/>
        <a:ext cx="10515600" cy="2551500"/>
      </dsp:txXfrm>
    </dsp:sp>
    <dsp:sp modelId="{BB94C10C-9813-4427-82B3-5661269AC955}">
      <dsp:nvSpPr>
        <dsp:cNvPr id="0" name=""/>
        <dsp:cNvSpPr/>
      </dsp:nvSpPr>
      <dsp:spPr>
        <a:xfrm>
          <a:off x="525780" y="40877"/>
          <a:ext cx="7360920" cy="8856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rtl="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Nociones básicas</a:t>
          </a:r>
        </a:p>
      </dsp:txBody>
      <dsp:txXfrm>
        <a:off x="569011" y="84108"/>
        <a:ext cx="7274458" cy="799138"/>
      </dsp:txXfrm>
    </dsp:sp>
    <dsp:sp modelId="{E037200D-EFC1-4EB0-B14D-50270EB3BFEC}">
      <dsp:nvSpPr>
        <dsp:cNvPr id="0" name=""/>
        <dsp:cNvSpPr/>
      </dsp:nvSpPr>
      <dsp:spPr>
        <a:xfrm>
          <a:off x="0" y="3639977"/>
          <a:ext cx="10515600" cy="1464750"/>
        </a:xfrm>
        <a:prstGeom prst="rect">
          <a:avLst/>
        </a:prstGeom>
        <a:solidFill>
          <a:schemeClr val="lt1">
            <a:alpha val="90000"/>
            <a:hueOff val="0"/>
            <a:satOff val="0"/>
            <a:lumOff val="0"/>
            <a:alphaOff val="0"/>
          </a:schemeClr>
        </a:solidFill>
        <a:ln w="12700" cap="flat" cmpd="sng" algn="ctr">
          <a:solidFill>
            <a:schemeClr val="accent1">
              <a:shade val="80000"/>
              <a:hueOff val="545598"/>
              <a:satOff val="-56892"/>
              <a:lumOff val="3822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624840" rIns="816127"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Modelo normalizado publicado en la web</a:t>
          </a:r>
          <a:endParaRPr lang="es-ES" sz="1600" kern="1200" dirty="0"/>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Firmado electrónicamente por el representante legal de la entidad</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Presentado a través de </a:t>
          </a:r>
          <a:r>
            <a:rPr lang="es-ES" sz="1600" kern="1200" dirty="0" err="1">
              <a:latin typeface="Arial" panose="020B0604020202020204" pitchFamily="34" charset="0"/>
              <a:cs typeface="Arial" panose="020B0604020202020204" pitchFamily="34" charset="0"/>
            </a:rPr>
            <a:t>SIGES</a:t>
          </a:r>
          <a:r>
            <a:rPr lang="es-ES" sz="1600" kern="1200" dirty="0">
              <a:latin typeface="Arial" panose="020B0604020202020204" pitchFamily="34" charset="0"/>
              <a:cs typeface="Arial" panose="020B0604020202020204" pitchFamily="34" charset="0"/>
            </a:rPr>
            <a:t> o en su defecto por Registro Electrónico Común de la </a:t>
          </a:r>
          <a:r>
            <a:rPr lang="es-ES" sz="1600" kern="1200" dirty="0" err="1">
              <a:latin typeface="Arial" panose="020B0604020202020204" pitchFamily="34" charset="0"/>
              <a:cs typeface="Arial" panose="020B0604020202020204" pitchFamily="34" charset="0"/>
            </a:rPr>
            <a:t>AGE</a:t>
          </a:r>
          <a:endParaRPr lang="es-ES" sz="1600" kern="1200" dirty="0">
            <a:latin typeface="Arial" panose="020B0604020202020204" pitchFamily="34" charset="0"/>
            <a:cs typeface="Arial" panose="020B0604020202020204" pitchFamily="34" charset="0"/>
          </a:endParaRPr>
        </a:p>
      </dsp:txBody>
      <dsp:txXfrm>
        <a:off x="0" y="3639977"/>
        <a:ext cx="10515600" cy="1464750"/>
      </dsp:txXfrm>
    </dsp:sp>
    <dsp:sp modelId="{538F16E7-FD88-4A27-B9C3-CD6639D1E317}">
      <dsp:nvSpPr>
        <dsp:cNvPr id="0" name=""/>
        <dsp:cNvSpPr/>
      </dsp:nvSpPr>
      <dsp:spPr>
        <a:xfrm>
          <a:off x="525780" y="3197177"/>
          <a:ext cx="7360920" cy="885600"/>
        </a:xfrm>
        <a:prstGeom prst="roundRect">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rtl="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¿Cómo se solicita?</a:t>
          </a:r>
        </a:p>
      </dsp:txBody>
      <dsp:txXfrm>
        <a:off x="569011" y="3240408"/>
        <a:ext cx="7274458"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FDBB-C156-4BE5-9DA2-3B0933E17712}">
      <dsp:nvSpPr>
        <dsp:cNvPr id="0" name=""/>
        <dsp:cNvSpPr/>
      </dsp:nvSpPr>
      <dsp:spPr>
        <a:xfrm>
          <a:off x="0" y="446552"/>
          <a:ext cx="10515600" cy="9261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583184" rIns="816127"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Hasta 33 días hábiles </a:t>
          </a:r>
          <a:r>
            <a:rPr lang="es-ES" sz="1600" kern="1200">
              <a:latin typeface="Arial" panose="020B0604020202020204" pitchFamily="34" charset="0"/>
              <a:cs typeface="Arial" panose="020B0604020202020204" pitchFamily="34" charset="0"/>
            </a:rPr>
            <a:t>anteriores a que finalice el plazo de ejecución</a:t>
          </a:r>
          <a:endParaRPr lang="es-ES" sz="1600" kern="1200" dirty="0">
            <a:latin typeface="Arial" panose="020B0604020202020204" pitchFamily="34" charset="0"/>
            <a:cs typeface="Arial" panose="020B0604020202020204" pitchFamily="34" charset="0"/>
          </a:endParaRPr>
        </a:p>
      </dsp:txBody>
      <dsp:txXfrm>
        <a:off x="0" y="446552"/>
        <a:ext cx="10515600" cy="926100"/>
      </dsp:txXfrm>
    </dsp:sp>
    <dsp:sp modelId="{B372CD48-A7F9-4C58-82B4-66689D217DFB}">
      <dsp:nvSpPr>
        <dsp:cNvPr id="0" name=""/>
        <dsp:cNvSpPr/>
      </dsp:nvSpPr>
      <dsp:spPr>
        <a:xfrm>
          <a:off x="525780" y="33272"/>
          <a:ext cx="7360920" cy="82656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¿Cuándo solicitarlo?</a:t>
          </a:r>
        </a:p>
      </dsp:txBody>
      <dsp:txXfrm>
        <a:off x="566129" y="73621"/>
        <a:ext cx="7280222" cy="745862"/>
      </dsp:txXfrm>
    </dsp:sp>
    <dsp:sp modelId="{61C4B4EA-F5F5-4E78-B275-4A2CBAB0DA17}">
      <dsp:nvSpPr>
        <dsp:cNvPr id="0" name=""/>
        <dsp:cNvSpPr/>
      </dsp:nvSpPr>
      <dsp:spPr>
        <a:xfrm>
          <a:off x="0" y="1937132"/>
          <a:ext cx="10515600" cy="3175200"/>
        </a:xfrm>
        <a:prstGeom prst="rect">
          <a:avLst/>
        </a:prstGeom>
        <a:solidFill>
          <a:schemeClr val="lt1">
            <a:alpha val="90000"/>
            <a:hueOff val="0"/>
            <a:satOff val="0"/>
            <a:lumOff val="0"/>
            <a:alphaOff val="0"/>
          </a:schemeClr>
        </a:solidFill>
        <a:ln w="12700" cap="flat" cmpd="sng" algn="ctr">
          <a:solidFill>
            <a:schemeClr val="accent1">
              <a:shade val="50000"/>
              <a:hueOff val="589649"/>
              <a:satOff val="-61978"/>
              <a:lumOff val="5348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583184" rIns="816127"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No es necesario aportar documentación adicional en el momento de la solicitud. </a:t>
          </a:r>
          <a:r>
            <a:rPr lang="es-ES" sz="1600" b="1" kern="1200" dirty="0">
              <a:latin typeface="Arial" panose="020B0604020202020204" pitchFamily="34" charset="0"/>
              <a:cs typeface="Arial" panose="020B0604020202020204" pitchFamily="34" charset="0"/>
            </a:rPr>
            <a:t>Se aportará en el momento de la justificación.</a:t>
          </a:r>
        </a:p>
        <a:p>
          <a:pPr marL="171450" lvl="1"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Si la cuantía </a:t>
          </a:r>
          <a:r>
            <a:rPr lang="es-ES" sz="1600" b="1" kern="1200" dirty="0">
              <a:latin typeface="Arial" panose="020B0604020202020204" pitchFamily="34" charset="0"/>
              <a:cs typeface="Arial" panose="020B0604020202020204" pitchFamily="34" charset="0"/>
            </a:rPr>
            <a:t>sin IVA </a:t>
          </a:r>
          <a:r>
            <a:rPr lang="es-ES" sz="1600" b="0" kern="1200" dirty="0">
              <a:latin typeface="Arial" panose="020B0604020202020204" pitchFamily="34" charset="0"/>
              <a:cs typeface="Arial" panose="020B0604020202020204" pitchFamily="34" charset="0"/>
            </a:rPr>
            <a:t>supera el límite establecido para el contrato menor en la Ley de Contratos del Sector Público (</a:t>
          </a:r>
          <a:r>
            <a:rPr lang="es-ES" sz="1600" b="1" kern="1200" dirty="0">
              <a:latin typeface="Arial" panose="020B0604020202020204" pitchFamily="34" charset="0"/>
              <a:cs typeface="Arial" panose="020B0604020202020204" pitchFamily="34" charset="0"/>
            </a:rPr>
            <a:t>14.999,99 €</a:t>
          </a:r>
          <a:r>
            <a:rPr lang="es-ES" sz="1600" b="0" kern="1200" dirty="0">
              <a:latin typeface="Arial" panose="020B0604020202020204" pitchFamily="34" charset="0"/>
              <a:cs typeface="Arial" panose="020B0604020202020204" pitchFamily="34" charset="0"/>
            </a:rPr>
            <a:t>): necesario 3 ofertas.</a:t>
          </a:r>
        </a:p>
        <a:p>
          <a:pPr marL="342900" lvl="2"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Entidades públicas: el procedimiento de contratación deberá realizarse conforme a la Ley de Contratos del Sector Público.</a:t>
          </a:r>
        </a:p>
        <a:p>
          <a:pPr marL="514350" lvl="3"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Puede ser de aplicación lo dispuesto en la </a:t>
          </a:r>
          <a:r>
            <a:rPr lang="es-ES" sz="1600" b="1" kern="1200" dirty="0">
              <a:latin typeface="Arial" panose="020B0604020202020204" pitchFamily="34" charset="0"/>
              <a:cs typeface="Arial" panose="020B0604020202020204" pitchFamily="34" charset="0"/>
            </a:rPr>
            <a:t>Disposición Adicional 54 de la Ley de Contratos del Sector Público </a:t>
          </a:r>
          <a:r>
            <a:rPr lang="es-ES" sz="1600" b="0" kern="1200" dirty="0">
              <a:latin typeface="Arial" panose="020B0604020202020204" pitchFamily="34" charset="0"/>
              <a:cs typeface="Arial" panose="020B0604020202020204" pitchFamily="34" charset="0"/>
            </a:rPr>
            <a:t>respecto al umbral</a:t>
          </a:r>
        </a:p>
        <a:p>
          <a:pPr marL="171450" lvl="1" indent="-171450" algn="l"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Si la subcontratación se realiza con entidad o persona vinculada (</a:t>
          </a:r>
          <a:r>
            <a:rPr lang="es-ES" sz="1600" b="1" kern="1200" dirty="0">
              <a:latin typeface="Arial" panose="020B0604020202020204" pitchFamily="34" charset="0"/>
              <a:cs typeface="Arial" panose="020B0604020202020204" pitchFamily="34" charset="0"/>
            </a:rPr>
            <a:t>artículo </a:t>
          </a:r>
          <a:r>
            <a:rPr lang="es-ES" sz="1600" b="1" kern="1200" dirty="0" err="1">
              <a:latin typeface="Arial" panose="020B0604020202020204" pitchFamily="34" charset="0"/>
              <a:cs typeface="Arial" panose="020B0604020202020204" pitchFamily="34" charset="0"/>
            </a:rPr>
            <a:t>29.7.d</a:t>
          </a:r>
          <a:r>
            <a:rPr lang="es-ES" sz="1600" b="1" kern="1200" dirty="0">
              <a:latin typeface="Arial" panose="020B0604020202020204" pitchFamily="34" charset="0"/>
              <a:cs typeface="Arial" panose="020B0604020202020204" pitchFamily="34" charset="0"/>
            </a:rPr>
            <a:t>) Ley General Subvenciones y 68.2 Reglamento</a:t>
          </a:r>
          <a:r>
            <a:rPr lang="es-ES" sz="1600" b="0" kern="1200" dirty="0">
              <a:latin typeface="Arial" panose="020B0604020202020204" pitchFamily="34" charset="0"/>
              <a:cs typeface="Arial" panose="020B0604020202020204" pitchFamily="34" charset="0"/>
            </a:rPr>
            <a:t>): únicamente se puede imputar el coste real en el que incurra la entidad o persona vinculada.</a:t>
          </a:r>
        </a:p>
      </dsp:txBody>
      <dsp:txXfrm>
        <a:off x="0" y="1937132"/>
        <a:ext cx="10515600" cy="3175200"/>
      </dsp:txXfrm>
    </dsp:sp>
    <dsp:sp modelId="{CDF9AEDA-80B2-4795-995F-A9729DC2F1D1}">
      <dsp:nvSpPr>
        <dsp:cNvPr id="0" name=""/>
        <dsp:cNvSpPr/>
      </dsp:nvSpPr>
      <dsp:spPr>
        <a:xfrm>
          <a:off x="525780" y="1523852"/>
          <a:ext cx="7360920" cy="826560"/>
        </a:xfrm>
        <a:prstGeom prst="roundRect">
          <a:avLst/>
        </a:prstGeom>
        <a:gradFill rotWithShape="0">
          <a:gsLst>
            <a:gs pos="0">
              <a:schemeClr val="accent1">
                <a:shade val="50000"/>
                <a:hueOff val="589649"/>
                <a:satOff val="-61978"/>
                <a:lumOff val="53482"/>
                <a:alphaOff val="0"/>
                <a:satMod val="103000"/>
                <a:lumMod val="102000"/>
                <a:tint val="94000"/>
              </a:schemeClr>
            </a:gs>
            <a:gs pos="50000">
              <a:schemeClr val="accent1">
                <a:shade val="50000"/>
                <a:hueOff val="589649"/>
                <a:satOff val="-61978"/>
                <a:lumOff val="53482"/>
                <a:alphaOff val="0"/>
                <a:satMod val="110000"/>
                <a:lumMod val="100000"/>
                <a:shade val="100000"/>
              </a:schemeClr>
            </a:gs>
            <a:gs pos="100000">
              <a:schemeClr val="accent1">
                <a:shade val="50000"/>
                <a:hueOff val="589649"/>
                <a:satOff val="-61978"/>
                <a:lumOff val="5348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Aspectos a tener en cuenta</a:t>
          </a:r>
        </a:p>
      </dsp:txBody>
      <dsp:txXfrm>
        <a:off x="566129" y="1564201"/>
        <a:ext cx="7280222"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6ABF-B2BD-42CD-8635-1CA55FC186B2}">
      <dsp:nvSpPr>
        <dsp:cNvPr id="0" name=""/>
        <dsp:cNvSpPr/>
      </dsp:nvSpPr>
      <dsp:spPr>
        <a:xfrm>
          <a:off x="1101108" y="147"/>
          <a:ext cx="3958753" cy="237525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Nociones básicas</a:t>
          </a:r>
        </a:p>
        <a:p>
          <a:pPr marL="0" lvl="0" indent="0" algn="l" defTabSz="889000">
            <a:lnSpc>
              <a:spcPct val="90000"/>
            </a:lnSpc>
            <a:spcBef>
              <a:spcPct val="0"/>
            </a:spcBef>
            <a:spcAft>
              <a:spcPct val="35000"/>
            </a:spcAft>
            <a:buNone/>
          </a:pPr>
          <a:endParaRPr lang="es-ES" sz="30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Renuncia total</a:t>
          </a:r>
        </a:p>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Renuncia parcial</a:t>
          </a:r>
        </a:p>
      </dsp:txBody>
      <dsp:txXfrm>
        <a:off x="1101108" y="147"/>
        <a:ext cx="3958753" cy="2375252"/>
      </dsp:txXfrm>
    </dsp:sp>
    <dsp:sp modelId="{B0DF8B63-82E4-4AFE-A5ED-84BA668497A0}">
      <dsp:nvSpPr>
        <dsp:cNvPr id="0" name=""/>
        <dsp:cNvSpPr/>
      </dsp:nvSpPr>
      <dsp:spPr>
        <a:xfrm>
          <a:off x="5455737" y="147"/>
          <a:ext cx="3958753" cy="2375252"/>
        </a:xfrm>
        <a:prstGeom prst="rect">
          <a:avLst/>
        </a:prstGeom>
        <a:gradFill rotWithShape="0">
          <a:gsLst>
            <a:gs pos="0">
              <a:schemeClr val="accent1">
                <a:shade val="80000"/>
                <a:hueOff val="181866"/>
                <a:satOff val="-18964"/>
                <a:lumOff val="12740"/>
                <a:alphaOff val="0"/>
                <a:satMod val="103000"/>
                <a:lumMod val="102000"/>
                <a:tint val="94000"/>
              </a:schemeClr>
            </a:gs>
            <a:gs pos="50000">
              <a:schemeClr val="accent1">
                <a:shade val="80000"/>
                <a:hueOff val="181866"/>
                <a:satOff val="-18964"/>
                <a:lumOff val="12740"/>
                <a:alphaOff val="0"/>
                <a:satMod val="110000"/>
                <a:lumMod val="100000"/>
                <a:shade val="100000"/>
              </a:schemeClr>
            </a:gs>
            <a:gs pos="100000">
              <a:schemeClr val="accent1">
                <a:shade val="80000"/>
                <a:hueOff val="181866"/>
                <a:satOff val="-18964"/>
                <a:lumOff val="127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¿Cómo solicitarlo?</a:t>
          </a:r>
        </a:p>
        <a:p>
          <a:pPr marL="0" lvl="0" indent="0" algn="l" defTabSz="889000">
            <a:lnSpc>
              <a:spcPct val="90000"/>
            </a:lnSpc>
            <a:spcBef>
              <a:spcPct val="0"/>
            </a:spcBef>
            <a:spcAft>
              <a:spcPct val="35000"/>
            </a:spcAft>
            <a:buNone/>
          </a:pPr>
          <a:endParaRPr lang="es-ES" sz="2000" b="1"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Modelo normalizado publicado en la web</a:t>
          </a:r>
          <a:endParaRPr lang="es-ES" sz="1500" kern="1200" dirty="0"/>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Firmado electrónicamente por el representante legal de la entidad</a:t>
          </a:r>
        </a:p>
        <a:p>
          <a:pPr marL="114300" lvl="1" indent="-114300" algn="l"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Presentado a través de </a:t>
          </a:r>
          <a:r>
            <a:rPr lang="es-ES" sz="1500" kern="1200" dirty="0" err="1">
              <a:latin typeface="Arial" panose="020B0604020202020204" pitchFamily="34" charset="0"/>
              <a:cs typeface="Arial" panose="020B0604020202020204" pitchFamily="34" charset="0"/>
            </a:rPr>
            <a:t>SIGES</a:t>
          </a:r>
          <a:r>
            <a:rPr lang="es-ES" sz="1500" kern="1200" dirty="0">
              <a:latin typeface="Arial" panose="020B0604020202020204" pitchFamily="34" charset="0"/>
              <a:cs typeface="Arial" panose="020B0604020202020204" pitchFamily="34" charset="0"/>
            </a:rPr>
            <a:t> o en su defecto por Registro Electrónico Común de la </a:t>
          </a:r>
          <a:r>
            <a:rPr lang="es-ES" sz="1500" kern="1200" dirty="0" err="1">
              <a:latin typeface="Arial" panose="020B0604020202020204" pitchFamily="34" charset="0"/>
              <a:cs typeface="Arial" panose="020B0604020202020204" pitchFamily="34" charset="0"/>
            </a:rPr>
            <a:t>AGE</a:t>
          </a:r>
          <a:endParaRPr lang="es-ES" sz="1500" kern="1200" dirty="0">
            <a:latin typeface="Arial" panose="020B0604020202020204" pitchFamily="34" charset="0"/>
            <a:cs typeface="Arial" panose="020B0604020202020204" pitchFamily="34" charset="0"/>
          </a:endParaRPr>
        </a:p>
      </dsp:txBody>
      <dsp:txXfrm>
        <a:off x="5455737" y="147"/>
        <a:ext cx="3958753" cy="2375252"/>
      </dsp:txXfrm>
    </dsp:sp>
    <dsp:sp modelId="{ED7B54F7-4200-48E5-86D6-D830305CB438}">
      <dsp:nvSpPr>
        <dsp:cNvPr id="0" name=""/>
        <dsp:cNvSpPr/>
      </dsp:nvSpPr>
      <dsp:spPr>
        <a:xfrm>
          <a:off x="1101108" y="2771275"/>
          <a:ext cx="3958753" cy="2375252"/>
        </a:xfrm>
        <a:prstGeom prst="rect">
          <a:avLst/>
        </a:prstGeom>
        <a:gradFill rotWithShape="0">
          <a:gsLst>
            <a:gs pos="0">
              <a:schemeClr val="accent1">
                <a:shade val="80000"/>
                <a:hueOff val="363732"/>
                <a:satOff val="-37928"/>
                <a:lumOff val="25481"/>
                <a:alphaOff val="0"/>
                <a:satMod val="103000"/>
                <a:lumMod val="102000"/>
                <a:tint val="94000"/>
              </a:schemeClr>
            </a:gs>
            <a:gs pos="50000">
              <a:schemeClr val="accent1">
                <a:shade val="80000"/>
                <a:hueOff val="363732"/>
                <a:satOff val="-37928"/>
                <a:lumOff val="25481"/>
                <a:alphaOff val="0"/>
                <a:satMod val="110000"/>
                <a:lumMod val="100000"/>
                <a:shade val="100000"/>
              </a:schemeClr>
            </a:gs>
            <a:gs pos="100000">
              <a:schemeClr val="accent1">
                <a:shade val="80000"/>
                <a:hueOff val="363732"/>
                <a:satOff val="-37928"/>
                <a:lumOff val="254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¿Cuándo solicitarlo?</a:t>
          </a:r>
        </a:p>
        <a:p>
          <a:pPr marL="0" lvl="0" indent="0" algn="l" defTabSz="889000">
            <a:lnSpc>
              <a:spcPct val="90000"/>
            </a:lnSpc>
            <a:spcBef>
              <a:spcPct val="0"/>
            </a:spcBef>
            <a:spcAft>
              <a:spcPct val="35000"/>
            </a:spcAft>
            <a:buNone/>
          </a:pPr>
          <a:endParaRPr lang="es-ES" sz="20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En cualquier momento</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Durante plazo de ejecución: renuncia</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Tras la finalización de plazo de ejecución: reintegro voluntario</a:t>
          </a:r>
        </a:p>
      </dsp:txBody>
      <dsp:txXfrm>
        <a:off x="1101108" y="2771275"/>
        <a:ext cx="3958753" cy="2375252"/>
      </dsp:txXfrm>
    </dsp:sp>
    <dsp:sp modelId="{1180843A-DDF0-4CD5-B2C2-FFED6AC549A8}">
      <dsp:nvSpPr>
        <dsp:cNvPr id="0" name=""/>
        <dsp:cNvSpPr/>
      </dsp:nvSpPr>
      <dsp:spPr>
        <a:xfrm>
          <a:off x="5455737" y="2771275"/>
          <a:ext cx="3958753" cy="2375252"/>
        </a:xfrm>
        <a:prstGeom prst="rect">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Aspectos a tener en cuenta</a:t>
          </a:r>
        </a:p>
        <a:p>
          <a:pPr marL="171450" lvl="1"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Se emitirá un modelo 069 donde constará el </a:t>
          </a:r>
          <a:r>
            <a:rPr lang="es-ES" sz="1600" b="1" kern="1200" dirty="0">
              <a:latin typeface="Arial" panose="020B0604020202020204" pitchFamily="34" charset="0"/>
              <a:cs typeface="Arial" panose="020B0604020202020204" pitchFamily="34" charset="0"/>
            </a:rPr>
            <a:t>principal a reintegrar + los intereses de demora </a:t>
          </a:r>
          <a:r>
            <a:rPr lang="es-ES" sz="1600" kern="1200" dirty="0">
              <a:latin typeface="Arial" panose="020B0604020202020204" pitchFamily="34" charset="0"/>
              <a:cs typeface="Arial" panose="020B0604020202020204" pitchFamily="34" charset="0"/>
            </a:rPr>
            <a:t>desde la fecha de ingreso de la subvención hasta la fecha de entrada de la solicitud de renuncia</a:t>
          </a:r>
        </a:p>
        <a:p>
          <a:pPr marL="342900" lvl="2" indent="-171450" algn="l" defTabSz="711200">
            <a:lnSpc>
              <a:spcPct val="90000"/>
            </a:lnSpc>
            <a:spcBef>
              <a:spcPct val="0"/>
            </a:spcBef>
            <a:spcAft>
              <a:spcPct val="15000"/>
            </a:spcAft>
            <a:buChar char="•"/>
          </a:pPr>
          <a:r>
            <a:rPr lang="es-ES" sz="1600" kern="1200" dirty="0">
              <a:latin typeface="Arial" panose="020B0604020202020204" pitchFamily="34" charset="0"/>
              <a:cs typeface="Arial" panose="020B0604020202020204" pitchFamily="34" charset="0"/>
            </a:rPr>
            <a:t>Intereses de demora: el interés legal del dinero +0,25%</a:t>
          </a:r>
        </a:p>
      </dsp:txBody>
      <dsp:txXfrm>
        <a:off x="5455737" y="2771275"/>
        <a:ext cx="3958753" cy="23752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67B4-93A1-4F25-B4F0-08DA5EBEB542}">
      <dsp:nvSpPr>
        <dsp:cNvPr id="0" name=""/>
        <dsp:cNvSpPr/>
      </dsp:nvSpPr>
      <dsp:spPr>
        <a:xfrm>
          <a:off x="0" y="560402"/>
          <a:ext cx="10515600" cy="1216800"/>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Medio de atención a </a:t>
          </a:r>
          <a:r>
            <a:rPr lang="es-ES" sz="2000" b="1" kern="1200" dirty="0">
              <a:latin typeface="Arial" panose="020B0604020202020204" pitchFamily="34" charset="0"/>
              <a:cs typeface="Arial" panose="020B0604020202020204" pitchFamily="34" charset="0"/>
            </a:rPr>
            <a:t>entidades beneficiarias</a:t>
          </a:r>
          <a:r>
            <a:rPr lang="es-ES" sz="2000" kern="1200" dirty="0">
              <a:latin typeface="Arial" panose="020B0604020202020204" pitchFamily="34" charset="0"/>
              <a:cs typeface="Arial" panose="020B0604020202020204" pitchFamily="34" charset="0"/>
            </a:rPr>
            <a:t>: </a:t>
          </a:r>
        </a:p>
        <a:p>
          <a:pPr marL="0" lvl="0" indent="0" algn="l" defTabSz="889000" rtl="0">
            <a:lnSpc>
              <a:spcPct val="90000"/>
            </a:lnSpc>
            <a:spcBef>
              <a:spcPct val="0"/>
            </a:spcBef>
            <a:spcAft>
              <a:spcPct val="35000"/>
            </a:spcAft>
            <a:buNone/>
          </a:pPr>
          <a:r>
            <a:rPr lang="es-ES" sz="2000" kern="1200" dirty="0" err="1">
              <a:latin typeface="Arial" panose="020B0604020202020204" pitchFamily="34" charset="0"/>
              <a:cs typeface="Arial" panose="020B0604020202020204" pitchFamily="34" charset="0"/>
            </a:rPr>
            <a:t>otsubvencionesa2030@dsca.gob.es</a:t>
          </a:r>
          <a:endParaRPr lang="es-ES" sz="2000" kern="1200" dirty="0">
            <a:latin typeface="Arial" panose="020B0604020202020204" pitchFamily="34" charset="0"/>
            <a:cs typeface="Arial" panose="020B0604020202020204" pitchFamily="34" charset="0"/>
          </a:endParaRPr>
        </a:p>
      </dsp:txBody>
      <dsp:txXfrm>
        <a:off x="59399" y="619801"/>
        <a:ext cx="10396802" cy="1098002"/>
      </dsp:txXfrm>
    </dsp:sp>
    <dsp:sp modelId="{12076DAB-ED2B-440F-8870-0DABBC96539F}">
      <dsp:nvSpPr>
        <dsp:cNvPr id="0" name=""/>
        <dsp:cNvSpPr/>
      </dsp:nvSpPr>
      <dsp:spPr>
        <a:xfrm>
          <a:off x="0" y="1964402"/>
          <a:ext cx="10515600" cy="1216800"/>
        </a:xfrm>
        <a:prstGeom prst="roundRect">
          <a:avLst/>
        </a:prstGeom>
        <a:solidFill>
          <a:schemeClr val="accent3">
            <a:shade val="80000"/>
            <a:hueOff val="-128999"/>
            <a:satOff val="-26493"/>
            <a:lumOff val="19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Necesaria identificación: número de proyecto en asunto o cuerpo de consulta</a:t>
          </a:r>
        </a:p>
      </dsp:txBody>
      <dsp:txXfrm>
        <a:off x="59399" y="2023801"/>
        <a:ext cx="10396802" cy="1098002"/>
      </dsp:txXfrm>
    </dsp:sp>
    <dsp:sp modelId="{6C20C948-D7A7-416F-B31E-DAF2D41FCC5F}">
      <dsp:nvSpPr>
        <dsp:cNvPr id="0" name=""/>
        <dsp:cNvSpPr/>
      </dsp:nvSpPr>
      <dsp:spPr>
        <a:xfrm>
          <a:off x="0" y="3368402"/>
          <a:ext cx="10515600" cy="1216800"/>
        </a:xfrm>
        <a:prstGeom prst="roundRect">
          <a:avLst/>
        </a:prstGeom>
        <a:solidFill>
          <a:schemeClr val="accent3">
            <a:shade val="80000"/>
            <a:hueOff val="-257998"/>
            <a:satOff val="-52986"/>
            <a:lumOff val="397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Tiempo medio de respuesta: 5 días hábiles</a:t>
          </a:r>
        </a:p>
      </dsp:txBody>
      <dsp:txXfrm>
        <a:off x="59399" y="3427801"/>
        <a:ext cx="103968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945FA-DA02-42D8-9928-3EF3B61E2FE4}">
      <dsp:nvSpPr>
        <dsp:cNvPr id="0" name=""/>
        <dsp:cNvSpPr/>
      </dsp:nvSpPr>
      <dsp:spPr>
        <a:xfrm>
          <a:off x="0" y="2708"/>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I: Relación justificantes de gastos y pagos</a:t>
          </a:r>
        </a:p>
      </dsp:txBody>
      <dsp:txXfrm>
        <a:off x="19191" y="21899"/>
        <a:ext cx="10477218" cy="354738"/>
      </dsp:txXfrm>
    </dsp:sp>
    <dsp:sp modelId="{911348FE-17A6-419A-89D0-2FD9F46317B3}">
      <dsp:nvSpPr>
        <dsp:cNvPr id="0" name=""/>
        <dsp:cNvSpPr/>
      </dsp:nvSpPr>
      <dsp:spPr>
        <a:xfrm>
          <a:off x="0" y="441908"/>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II: Relación de personal vinculado al proyecto</a:t>
          </a:r>
        </a:p>
      </dsp:txBody>
      <dsp:txXfrm>
        <a:off x="19191" y="461099"/>
        <a:ext cx="10477218" cy="354738"/>
      </dsp:txXfrm>
    </dsp:sp>
    <dsp:sp modelId="{797624F6-BAA0-492A-9D5D-0FC0620A23CB}">
      <dsp:nvSpPr>
        <dsp:cNvPr id="0" name=""/>
        <dsp:cNvSpPr/>
      </dsp:nvSpPr>
      <dsp:spPr>
        <a:xfrm>
          <a:off x="0" y="881108"/>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III: Personal contratado laboral</a:t>
          </a:r>
        </a:p>
      </dsp:txBody>
      <dsp:txXfrm>
        <a:off x="19191" y="900299"/>
        <a:ext cx="10477218" cy="354738"/>
      </dsp:txXfrm>
    </dsp:sp>
    <dsp:sp modelId="{E0C129E8-EFBF-438C-B204-7854162C6AA6}">
      <dsp:nvSpPr>
        <dsp:cNvPr id="0" name=""/>
        <dsp:cNvSpPr/>
      </dsp:nvSpPr>
      <dsp:spPr>
        <a:xfrm>
          <a:off x="0" y="13203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IV: Personal con arrendamiento de servicios</a:t>
          </a:r>
        </a:p>
      </dsp:txBody>
      <dsp:txXfrm>
        <a:off x="19191" y="1339500"/>
        <a:ext cx="10477218" cy="354738"/>
      </dsp:txXfrm>
    </dsp:sp>
    <dsp:sp modelId="{29B3756C-3EE1-4D83-92BC-21EB07E814C8}">
      <dsp:nvSpPr>
        <dsp:cNvPr id="0" name=""/>
        <dsp:cNvSpPr/>
      </dsp:nvSpPr>
      <dsp:spPr>
        <a:xfrm>
          <a:off x="0" y="17595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V: Dietas y gastos de viaje</a:t>
          </a:r>
        </a:p>
      </dsp:txBody>
      <dsp:txXfrm>
        <a:off x="19191" y="1778700"/>
        <a:ext cx="10477218" cy="354738"/>
      </dsp:txXfrm>
    </dsp:sp>
    <dsp:sp modelId="{F796CD1D-D0F0-44BD-89AE-DA6DEF70507A}">
      <dsp:nvSpPr>
        <dsp:cNvPr id="0" name=""/>
        <dsp:cNvSpPr/>
      </dsp:nvSpPr>
      <dsp:spPr>
        <a:xfrm>
          <a:off x="0" y="21987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noProof="0" dirty="0"/>
            <a:t>Anexo V.1: Hoja de liquidación de dietas y gastos de viaje</a:t>
          </a:r>
        </a:p>
      </dsp:txBody>
      <dsp:txXfrm>
        <a:off x="19191" y="2217900"/>
        <a:ext cx="10477218" cy="354738"/>
      </dsp:txXfrm>
    </dsp:sp>
    <dsp:sp modelId="{5C88ED91-BDE5-404C-8ADC-EE2193784392}">
      <dsp:nvSpPr>
        <dsp:cNvPr id="0" name=""/>
        <dsp:cNvSpPr/>
      </dsp:nvSpPr>
      <dsp:spPr>
        <a:xfrm>
          <a:off x="0" y="26379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V.2: Relación total de dietas y gastos de viaje de todo el proyecto</a:t>
          </a:r>
        </a:p>
      </dsp:txBody>
      <dsp:txXfrm>
        <a:off x="19191" y="2657100"/>
        <a:ext cx="10477218" cy="354738"/>
      </dsp:txXfrm>
    </dsp:sp>
    <dsp:sp modelId="{6A69B2FA-C743-41D7-BEF9-B2C442288F6C}">
      <dsp:nvSpPr>
        <dsp:cNvPr id="0" name=""/>
        <dsp:cNvSpPr/>
      </dsp:nvSpPr>
      <dsp:spPr>
        <a:xfrm>
          <a:off x="0" y="30771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VI: Certificado cumplimiento de ejecución, otra financiación y rendimientos financieros.</a:t>
          </a:r>
        </a:p>
      </dsp:txBody>
      <dsp:txXfrm>
        <a:off x="19191" y="3096300"/>
        <a:ext cx="10477218" cy="354738"/>
      </dsp:txXfrm>
    </dsp:sp>
    <dsp:sp modelId="{84B3F23B-4A02-4B01-BFF7-F0EC1D111362}">
      <dsp:nvSpPr>
        <dsp:cNvPr id="0" name=""/>
        <dsp:cNvSpPr/>
      </dsp:nvSpPr>
      <dsp:spPr>
        <a:xfrm>
          <a:off x="0" y="35163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VII: Resumen de gastos</a:t>
          </a:r>
        </a:p>
      </dsp:txBody>
      <dsp:txXfrm>
        <a:off x="19191" y="3535500"/>
        <a:ext cx="10477218" cy="354738"/>
      </dsp:txXfrm>
    </dsp:sp>
    <dsp:sp modelId="{7E9180CD-0B82-4A49-AF1D-C39A28A09696}">
      <dsp:nvSpPr>
        <dsp:cNvPr id="0" name=""/>
        <dsp:cNvSpPr/>
      </dsp:nvSpPr>
      <dsp:spPr>
        <a:xfrm>
          <a:off x="0" y="395550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t>Anexo VIII: Memoria técnica de ejecución del proyecto</a:t>
          </a:r>
        </a:p>
      </dsp:txBody>
      <dsp:txXfrm>
        <a:off x="19191" y="3974700"/>
        <a:ext cx="10477218" cy="3547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F7DEF-822D-46BA-B12C-1F7F55814D1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334B-830E-47DB-B19E-B951DA245AC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noProof="0" dirty="0">
              <a:latin typeface="Arial" panose="020B0604020202020204" pitchFamily="34" charset="0"/>
              <a:cs typeface="Arial" panose="020B0604020202020204" pitchFamily="34" charset="0"/>
            </a:rPr>
            <a:t>1. Se imputarán a la partida de Artículos de consumo, suministros y servicios generales todos aquellos gastos derivados directamente de realización del proyecto subvencionado que supongan la adquisición de bienes destinados a consumo, o aquellos destinados al suministro ordinario de las actividades.</a:t>
          </a:r>
        </a:p>
      </dsp:txBody>
      <dsp:txXfrm>
        <a:off x="696297" y="538547"/>
        <a:ext cx="4171627" cy="2590157"/>
      </dsp:txXfrm>
    </dsp:sp>
    <dsp:sp modelId="{BFCF9777-2632-4BA3-8C81-E86672E92B1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2B46C-4B28-4D2E-9DE8-A8B0C55DC5E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noProof="0" dirty="0">
              <a:latin typeface="Arial" panose="020B0604020202020204" pitchFamily="34" charset="0"/>
              <a:cs typeface="Arial" panose="020B0604020202020204" pitchFamily="34" charset="0"/>
            </a:rPr>
            <a:t>2. Estos gastos se incluyen dentro del concepto Actividades, su justificación se realiza rellenando el Anexo I correspondiente a esta partida, añadiendo los justificantes de gasto y de pago, no tienen un proceso de justificación especial</a:t>
          </a:r>
          <a:r>
            <a:rPr lang="es-ES" sz="1800" kern="1200" noProof="0" dirty="0"/>
            <a:t>.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3ACCA-53FE-477E-81C4-6C70C08A62E4}" type="datetimeFigureOut">
              <a:rPr lang="es-ES" smtClean="0"/>
              <a:t>27/03/2025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7C148-BD30-4296-A71B-C6D421A38B56}" type="slidenum">
              <a:rPr lang="es-ES" smtClean="0"/>
              <a:t>‹Nº›</a:t>
            </a:fld>
            <a:endParaRPr lang="es-ES"/>
          </a:p>
        </p:txBody>
      </p:sp>
    </p:spTree>
    <p:extLst>
      <p:ext uri="{BB962C8B-B14F-4D97-AF65-F5344CB8AC3E}">
        <p14:creationId xmlns:p14="http://schemas.microsoft.com/office/powerpoint/2010/main" val="140998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D87C148-BD30-4296-A71B-C6D421A38B56}" type="slidenum">
              <a:rPr lang="es-ES" smtClean="0"/>
              <a:t>9</a:t>
            </a:fld>
            <a:endParaRPr lang="es-ES"/>
          </a:p>
        </p:txBody>
      </p:sp>
    </p:spTree>
    <p:extLst>
      <p:ext uri="{BB962C8B-B14F-4D97-AF65-F5344CB8AC3E}">
        <p14:creationId xmlns:p14="http://schemas.microsoft.com/office/powerpoint/2010/main" val="310630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87C148-BD30-4296-A71B-C6D421A38B56}" type="slidenum">
              <a:rPr lang="es-ES" smtClean="0"/>
              <a:t>12</a:t>
            </a:fld>
            <a:endParaRPr lang="es-ES"/>
          </a:p>
        </p:txBody>
      </p:sp>
    </p:spTree>
    <p:extLst>
      <p:ext uri="{BB962C8B-B14F-4D97-AF65-F5344CB8AC3E}">
        <p14:creationId xmlns:p14="http://schemas.microsoft.com/office/powerpoint/2010/main" val="112542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87C148-BD30-4296-A71B-C6D421A38B56}" type="slidenum">
              <a:rPr lang="es-ES" smtClean="0"/>
              <a:t>21</a:t>
            </a:fld>
            <a:endParaRPr lang="es-ES"/>
          </a:p>
        </p:txBody>
      </p:sp>
    </p:spTree>
    <p:extLst>
      <p:ext uri="{BB962C8B-B14F-4D97-AF65-F5344CB8AC3E}">
        <p14:creationId xmlns:p14="http://schemas.microsoft.com/office/powerpoint/2010/main" val="226357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87C148-BD30-4296-A71B-C6D421A38B56}" type="slidenum">
              <a:rPr lang="es-ES" smtClean="0"/>
              <a:t>22</a:t>
            </a:fld>
            <a:endParaRPr lang="es-ES"/>
          </a:p>
        </p:txBody>
      </p:sp>
    </p:spTree>
    <p:extLst>
      <p:ext uri="{BB962C8B-B14F-4D97-AF65-F5344CB8AC3E}">
        <p14:creationId xmlns:p14="http://schemas.microsoft.com/office/powerpoint/2010/main" val="369268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87C148-BD30-4296-A71B-C6D421A38B56}" type="slidenum">
              <a:rPr lang="es-ES" smtClean="0"/>
              <a:t>27</a:t>
            </a:fld>
            <a:endParaRPr lang="es-ES"/>
          </a:p>
        </p:txBody>
      </p:sp>
    </p:spTree>
    <p:extLst>
      <p:ext uri="{BB962C8B-B14F-4D97-AF65-F5344CB8AC3E}">
        <p14:creationId xmlns:p14="http://schemas.microsoft.com/office/powerpoint/2010/main" val="232650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D87C148-BD30-4296-A71B-C6D421A38B56}" type="slidenum">
              <a:rPr lang="es-ES" smtClean="0"/>
              <a:t>44</a:t>
            </a:fld>
            <a:endParaRPr lang="es-ES"/>
          </a:p>
        </p:txBody>
      </p:sp>
    </p:spTree>
    <p:extLst>
      <p:ext uri="{BB962C8B-B14F-4D97-AF65-F5344CB8AC3E}">
        <p14:creationId xmlns:p14="http://schemas.microsoft.com/office/powerpoint/2010/main" val="296927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D87C148-BD30-4296-A71B-C6D421A38B56}" type="slidenum">
              <a:rPr lang="es-ES" smtClean="0"/>
              <a:t>48</a:t>
            </a:fld>
            <a:endParaRPr lang="es-ES"/>
          </a:p>
        </p:txBody>
      </p:sp>
    </p:spTree>
    <p:extLst>
      <p:ext uri="{BB962C8B-B14F-4D97-AF65-F5344CB8AC3E}">
        <p14:creationId xmlns:p14="http://schemas.microsoft.com/office/powerpoint/2010/main" val="267287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D87C148-BD30-4296-A71B-C6D421A38B56}" type="slidenum">
              <a:rPr lang="es-ES" smtClean="0"/>
              <a:t>58</a:t>
            </a:fld>
            <a:endParaRPr lang="es-ES"/>
          </a:p>
        </p:txBody>
      </p:sp>
    </p:spTree>
    <p:extLst>
      <p:ext uri="{BB962C8B-B14F-4D97-AF65-F5344CB8AC3E}">
        <p14:creationId xmlns:p14="http://schemas.microsoft.com/office/powerpoint/2010/main" val="264914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FC021-2436-A19E-C7D7-25E572C509C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DBDCDC1-B19A-6E96-FDD5-82240DED7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5ACD7D-9986-2613-E03C-06EA3D8B1706}"/>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5" name="Marcador de pie de página 4">
            <a:extLst>
              <a:ext uri="{FF2B5EF4-FFF2-40B4-BE49-F238E27FC236}">
                <a16:creationId xmlns:a16="http://schemas.microsoft.com/office/drawing/2014/main" id="{A9000567-CC86-7F56-A449-90BD0BB4B9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C6082D-86BA-58F5-7ED1-85E4E264C907}"/>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382421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EE274-A029-E8AF-25B5-222C668F488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F138-4035-6AB2-B4AD-ED66068F685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16674E-E505-B952-A949-F7C8A81F9DFB}"/>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5" name="Marcador de pie de página 4">
            <a:extLst>
              <a:ext uri="{FF2B5EF4-FFF2-40B4-BE49-F238E27FC236}">
                <a16:creationId xmlns:a16="http://schemas.microsoft.com/office/drawing/2014/main" id="{9BC274ED-3702-8BF4-B896-362E6F4E5E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DDB67F-5455-EBBD-4F35-08B0A679DC51}"/>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378564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513560-F68D-785A-3BED-7458F6C717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47EDF87-81B5-0938-213E-73929E19B5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A6E51D-6101-577F-D080-8FE2DABFBEF9}"/>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5" name="Marcador de pie de página 4">
            <a:extLst>
              <a:ext uri="{FF2B5EF4-FFF2-40B4-BE49-F238E27FC236}">
                <a16:creationId xmlns:a16="http://schemas.microsoft.com/office/drawing/2014/main" id="{163C9A9B-6192-6E2A-BF5C-AE8EA0EB6C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0FF24B-A53C-2CA9-9D8A-69400024D929}"/>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280409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31AE9-373D-BB35-8153-71B4471AD13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81D80D-F9AE-C850-DD95-7FA7A37865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C9FBC9-7C8A-C6B2-713C-B46467092502}"/>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5" name="Marcador de pie de página 4">
            <a:extLst>
              <a:ext uri="{FF2B5EF4-FFF2-40B4-BE49-F238E27FC236}">
                <a16:creationId xmlns:a16="http://schemas.microsoft.com/office/drawing/2014/main" id="{BC1041D0-F332-4929-47B1-7BF4E4BCB0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6F38A-F8B3-A492-3ACA-82DCB79E1DFF}"/>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68721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B7CA1-7E61-A8FA-6472-475DD2991B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AFB1F4-A781-8521-CE4C-DFD3B39DA4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28DB1C-734D-891E-5F3C-96FA63BD2797}"/>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5" name="Marcador de pie de página 4">
            <a:extLst>
              <a:ext uri="{FF2B5EF4-FFF2-40B4-BE49-F238E27FC236}">
                <a16:creationId xmlns:a16="http://schemas.microsoft.com/office/drawing/2014/main" id="{3E69DD3B-1490-A3BD-233F-2DC3C3F96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11CFF4-EF67-DE23-16BC-AAF32B80296F}"/>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310965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59040-76C1-9AFC-2DF1-1A9D2AE5103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84A7DC3-3A1B-582D-DDA7-0329CA8CB34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1366C8A-4B19-FBE4-296C-A08217A326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45AD5F-2D31-EE29-8D34-BDD0A958BA45}"/>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6" name="Marcador de pie de página 5">
            <a:extLst>
              <a:ext uri="{FF2B5EF4-FFF2-40B4-BE49-F238E27FC236}">
                <a16:creationId xmlns:a16="http://schemas.microsoft.com/office/drawing/2014/main" id="{26C7B0BE-2E0B-5BCD-D6B4-FB5119D43B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DF6E6A-A9BD-9E9B-9A6D-FE73166A94C8}"/>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197788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5B28A-2069-D73B-5045-E11901511C0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14E980B-215D-597E-AAA4-325B4762F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F44AB74-A702-1A52-E266-0E3DA798E1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1B3BE17-F1A6-85C8-0921-D4CB7A565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D82781B-C5FE-1909-8208-B22389614A6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15995D-A300-21F2-8917-E52D5364A081}"/>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8" name="Marcador de pie de página 7">
            <a:extLst>
              <a:ext uri="{FF2B5EF4-FFF2-40B4-BE49-F238E27FC236}">
                <a16:creationId xmlns:a16="http://schemas.microsoft.com/office/drawing/2014/main" id="{99C8DF0D-E5E7-25E1-894B-D55D4879915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9282ADD-6120-0C08-4397-E58A802D2A79}"/>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207699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A20E5-A66F-EEF7-6BDE-DEB05715088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DA1ECC6-419E-EEAB-4D61-D92C4DF6062D}"/>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4" name="Marcador de pie de página 3">
            <a:extLst>
              <a:ext uri="{FF2B5EF4-FFF2-40B4-BE49-F238E27FC236}">
                <a16:creationId xmlns:a16="http://schemas.microsoft.com/office/drawing/2014/main" id="{7B45A5A5-5DE0-E727-E1A4-A9D8671F07A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44DA83D-C110-0891-C967-9086D4CCB085}"/>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418957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7483C9-E7AA-52EA-1410-C83FF0F061DF}"/>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3" name="Marcador de pie de página 2">
            <a:extLst>
              <a:ext uri="{FF2B5EF4-FFF2-40B4-BE49-F238E27FC236}">
                <a16:creationId xmlns:a16="http://schemas.microsoft.com/office/drawing/2014/main" id="{4E9A968E-B387-DFF4-0F1B-218C608CCA3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071DA4-B09D-1CFB-CB42-79D4633934FA}"/>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12275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51C4B-A2B3-FACA-3D0C-C9CF5885BC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8A440A-EA0F-4FFB-47A0-859D4588A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D1667AC-4575-2DBD-3B8F-17AA90914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46A529-1402-27A3-1A05-F87FDC00A9F9}"/>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6" name="Marcador de pie de página 5">
            <a:extLst>
              <a:ext uri="{FF2B5EF4-FFF2-40B4-BE49-F238E27FC236}">
                <a16:creationId xmlns:a16="http://schemas.microsoft.com/office/drawing/2014/main" id="{1F833FDD-33B3-661D-B0B9-A3E535FB821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24A273-1820-9906-49F2-6E15EE4F8B82}"/>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276280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21DC0-3378-9C65-02DA-801EC88A3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B64E0CA-AB11-3ED3-B4E1-82877C68E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81648A2-7A01-A558-16F5-63AD07E21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A6CFB3-E5D8-0F6D-26AD-13B68DFEA75F}"/>
              </a:ext>
            </a:extLst>
          </p:cNvPr>
          <p:cNvSpPr>
            <a:spLocks noGrp="1"/>
          </p:cNvSpPr>
          <p:nvPr>
            <p:ph type="dt" sz="half" idx="10"/>
          </p:nvPr>
        </p:nvSpPr>
        <p:spPr/>
        <p:txBody>
          <a:bodyPr/>
          <a:lstStyle/>
          <a:p>
            <a:fld id="{1C585DA6-C4A6-45AB-AFEB-1F6CF89B721F}" type="datetimeFigureOut">
              <a:rPr lang="es-ES" smtClean="0"/>
              <a:t>27/03/2025</a:t>
            </a:fld>
            <a:endParaRPr lang="es-ES"/>
          </a:p>
        </p:txBody>
      </p:sp>
      <p:sp>
        <p:nvSpPr>
          <p:cNvPr id="6" name="Marcador de pie de página 5">
            <a:extLst>
              <a:ext uri="{FF2B5EF4-FFF2-40B4-BE49-F238E27FC236}">
                <a16:creationId xmlns:a16="http://schemas.microsoft.com/office/drawing/2014/main" id="{4946FB94-A67C-3097-BDA0-82FBBC80A5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B5A7E3-CB35-9871-F5BA-8ACE72B0688E}"/>
              </a:ext>
            </a:extLst>
          </p:cNvPr>
          <p:cNvSpPr>
            <a:spLocks noGrp="1"/>
          </p:cNvSpPr>
          <p:nvPr>
            <p:ph type="sldNum" sz="quarter" idx="12"/>
          </p:nvPr>
        </p:nvSpPr>
        <p:spPr/>
        <p:txBody>
          <a:bodyPr/>
          <a:lstStyle/>
          <a:p>
            <a:fld id="{C48D25F5-3641-4E19-B045-59A1B0F144F0}" type="slidenum">
              <a:rPr lang="es-ES" smtClean="0"/>
              <a:t>‹Nº›</a:t>
            </a:fld>
            <a:endParaRPr lang="es-ES"/>
          </a:p>
        </p:txBody>
      </p:sp>
    </p:spTree>
    <p:extLst>
      <p:ext uri="{BB962C8B-B14F-4D97-AF65-F5344CB8AC3E}">
        <p14:creationId xmlns:p14="http://schemas.microsoft.com/office/powerpoint/2010/main" val="121780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l="-6000" r="-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C3C2DA-DA2E-C0FA-231F-89B7C345E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16EEBF3-35C7-A826-2EF9-0F6A9EEAA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A04C76B-15F4-465A-3294-09198E4C7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585DA6-C4A6-45AB-AFEB-1F6CF89B721F}" type="datetimeFigureOut">
              <a:rPr lang="es-ES" smtClean="0"/>
              <a:t>27/03/2025</a:t>
            </a:fld>
            <a:endParaRPr lang="es-ES"/>
          </a:p>
        </p:txBody>
      </p:sp>
      <p:sp>
        <p:nvSpPr>
          <p:cNvPr id="5" name="Marcador de pie de página 4">
            <a:extLst>
              <a:ext uri="{FF2B5EF4-FFF2-40B4-BE49-F238E27FC236}">
                <a16:creationId xmlns:a16="http://schemas.microsoft.com/office/drawing/2014/main" id="{9FBEDCAE-0846-E8A4-0335-9E29FBAF0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769C000-C599-BCFB-B49F-66578436C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8D25F5-3641-4E19-B045-59A1B0F144F0}" type="slidenum">
              <a:rPr lang="es-ES" smtClean="0"/>
              <a:t>‹Nº›</a:t>
            </a:fld>
            <a:endParaRPr lang="es-ES"/>
          </a:p>
        </p:txBody>
      </p:sp>
    </p:spTree>
    <p:extLst>
      <p:ext uri="{BB962C8B-B14F-4D97-AF65-F5344CB8AC3E}">
        <p14:creationId xmlns:p14="http://schemas.microsoft.com/office/powerpoint/2010/main" val="357050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CuadroTexto 4">
            <a:extLst>
              <a:ext uri="{FF2B5EF4-FFF2-40B4-BE49-F238E27FC236}">
                <a16:creationId xmlns:a16="http://schemas.microsoft.com/office/drawing/2014/main" id="{32D1799C-9A6E-D0D6-A225-A43EA65334FF}"/>
              </a:ext>
            </a:extLst>
          </p:cNvPr>
          <p:cNvSpPr txBox="1"/>
          <p:nvPr/>
        </p:nvSpPr>
        <p:spPr>
          <a:xfrm>
            <a:off x="1095469" y="1364935"/>
            <a:ext cx="10241575" cy="2215991"/>
          </a:xfrm>
          <a:prstGeom prst="rect">
            <a:avLst/>
          </a:prstGeom>
        </p:spPr>
        <p:txBody>
          <a:bodyPr wrap="square" rtlCol="0">
            <a:spAutoFit/>
          </a:bodyPr>
          <a:lstStyle/>
          <a:p>
            <a:pPr algn="ctr"/>
            <a:r>
              <a:rPr lang="es-ES" sz="2400" b="1" noProof="0" dirty="0" err="1">
                <a:latin typeface="Arial" panose="020B0604020202020204" pitchFamily="34" charset="0"/>
                <a:cs typeface="Arial" panose="020B0604020202020204" pitchFamily="34" charset="0"/>
              </a:rPr>
              <a:t>Webinar</a:t>
            </a:r>
            <a:r>
              <a:rPr lang="es-ES" sz="2400" b="1" noProof="0" dirty="0">
                <a:latin typeface="Arial" panose="020B0604020202020204" pitchFamily="34" charset="0"/>
                <a:cs typeface="Arial" panose="020B0604020202020204" pitchFamily="34" charset="0"/>
              </a:rPr>
              <a:t> 26/03/2024</a:t>
            </a:r>
          </a:p>
          <a:p>
            <a:pPr algn="just"/>
            <a:endParaRPr lang="es-ES" sz="2400" b="1" dirty="0">
              <a:latin typeface="Arial" panose="020B0604020202020204" pitchFamily="34" charset="0"/>
              <a:cs typeface="Arial" panose="020B0604020202020204" pitchFamily="34" charset="0"/>
            </a:endParaRPr>
          </a:p>
          <a:p>
            <a:pPr algn="just"/>
            <a:r>
              <a:rPr lang="es-ES" sz="2400" b="1" noProof="0" dirty="0">
                <a:latin typeface="Arial" panose="020B0604020202020204" pitchFamily="34" charset="0"/>
                <a:cs typeface="Arial" panose="020B0604020202020204" pitchFamily="34" charset="0"/>
              </a:rPr>
              <a:t>“Subvenciones para la realización de actividades relacionadas con la promoción e implementación de la Agenda 2030 para el Desarrollo Sostenible en España. Convocatoria, ejecución y justificación.”</a:t>
            </a:r>
          </a:p>
          <a:p>
            <a:endParaRPr lang="es-ES" noProof="0" dirty="0">
              <a:latin typeface="Arial" panose="020B0604020202020204" pitchFamily="34" charset="0"/>
              <a:cs typeface="Arial" panose="020B0604020202020204" pitchFamily="34" charset="0"/>
            </a:endParaRPr>
          </a:p>
        </p:txBody>
      </p:sp>
      <p:pic>
        <p:nvPicPr>
          <p:cNvPr id="7" name="Imagen 6" descr="Interfaz de usuario gráfica, Texto, Aplicación, Chat o mensaje de texto&#10;&#10;Descripción generada automáticamente">
            <a:extLst>
              <a:ext uri="{FF2B5EF4-FFF2-40B4-BE49-F238E27FC236}">
                <a16:creationId xmlns:a16="http://schemas.microsoft.com/office/drawing/2014/main" id="{F8672318-75E6-E1E0-8BBD-23CCA4B592E9}"/>
              </a:ext>
            </a:extLst>
          </p:cNvPr>
          <p:cNvPicPr>
            <a:picLocks noChangeAspect="1"/>
          </p:cNvPicPr>
          <p:nvPr/>
        </p:nvPicPr>
        <p:blipFill>
          <a:blip r:embed="rId2" cstate="hqprint">
            <a:alphaModFix amt="50000"/>
            <a:extLst>
              <a:ext uri="{28A0092B-C50C-407E-A947-70E740481C1C}">
                <a14:useLocalDpi xmlns:a14="http://schemas.microsoft.com/office/drawing/2010/main" val="0"/>
              </a:ext>
            </a:extLst>
          </a:blip>
          <a:stretch>
            <a:fillRect/>
          </a:stretch>
        </p:blipFill>
        <p:spPr>
          <a:xfrm>
            <a:off x="8277819" y="5957898"/>
            <a:ext cx="3914181" cy="900102"/>
          </a:xfrm>
          <a:prstGeom prst="rect">
            <a:avLst/>
          </a:prstGeom>
        </p:spPr>
      </p:pic>
    </p:spTree>
    <p:extLst>
      <p:ext uri="{BB962C8B-B14F-4D97-AF65-F5344CB8AC3E}">
        <p14:creationId xmlns:p14="http://schemas.microsoft.com/office/powerpoint/2010/main" val="68119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581841F-4D6C-391A-BB0E-707E4AB71226}"/>
              </a:ext>
            </a:extLst>
          </p:cNvPr>
          <p:cNvSpPr txBox="1"/>
          <p:nvPr/>
        </p:nvSpPr>
        <p:spPr>
          <a:xfrm>
            <a:off x="875414" y="350731"/>
            <a:ext cx="5220586" cy="553998"/>
          </a:xfrm>
          <a:prstGeom prst="rect">
            <a:avLst/>
          </a:prstGeom>
          <a:noFill/>
        </p:spPr>
        <p:txBody>
          <a:bodyPr wrap="square" rtlCol="0">
            <a:spAutoFit/>
          </a:bodyPr>
          <a:lstStyle/>
          <a:p>
            <a:r>
              <a:rPr lang="es-ES" sz="3000" b="1" noProof="0" dirty="0"/>
              <a:t>Marco Legal</a:t>
            </a:r>
          </a:p>
        </p:txBody>
      </p:sp>
      <p:sp>
        <p:nvSpPr>
          <p:cNvPr id="5" name="CuadroTexto 4">
            <a:extLst>
              <a:ext uri="{FF2B5EF4-FFF2-40B4-BE49-F238E27FC236}">
                <a16:creationId xmlns:a16="http://schemas.microsoft.com/office/drawing/2014/main" id="{1C961C5F-C779-F855-3517-DA8216CFE7A4}"/>
              </a:ext>
            </a:extLst>
          </p:cNvPr>
          <p:cNvSpPr txBox="1"/>
          <p:nvPr/>
        </p:nvSpPr>
        <p:spPr>
          <a:xfrm>
            <a:off x="634113" y="1083148"/>
            <a:ext cx="9930810" cy="5324535"/>
          </a:xfrm>
          <a:prstGeom prst="rect">
            <a:avLst/>
          </a:prstGeom>
          <a:noFill/>
        </p:spPr>
        <p:txBody>
          <a:bodyPr wrap="square" rtlCol="0">
            <a:spAutoFit/>
          </a:bodyPr>
          <a:lstStyle/>
          <a:p>
            <a:pPr marL="285750" indent="-28575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Orden DSA/921/2021, de 1 de septiembre, por la que se establecen las bases reguladoras para la concesión de subvenciones destinadas a actividades relacionadas con la promoción e implementación de la Agenda 2030 para el Desarrollo Sostenible en España.</a:t>
            </a:r>
          </a:p>
          <a:p>
            <a:pPr algn="just"/>
            <a:endParaRPr lang="es-E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Resolución del Ministro de Derechos Sociales, Consumo y Agenda 2030, de 13 mayo de 2024, por la que se convocan subvenciones para la realización de actividades relacionadas con la promoción e implementación de la Agenda 2030 para el Desarrollo Sostenible en España. </a:t>
            </a:r>
          </a:p>
          <a:p>
            <a:pPr algn="just"/>
            <a:endParaRPr lang="es-E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Ley 38/2003, de 17 de noviembre, General de Subvenciones.</a:t>
            </a:r>
          </a:p>
          <a:p>
            <a:pPr algn="just"/>
            <a:endParaRPr lang="es-E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Real Decreto 887/206, de 21 de julio, por el que se aprueba el Reglamento de la Ley 38/2003</a:t>
            </a:r>
          </a:p>
          <a:p>
            <a:pPr marL="342900" indent="-342900" algn="just">
              <a:buFont typeface="Wingdings" panose="05000000000000000000" pitchFamily="2" charset="2"/>
              <a:buChar char="Ø"/>
            </a:pPr>
            <a:endParaRPr lang="es-E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Ley 39/2015, de 1 de octubre, del Procedimiento Administrativo Común de las Administraciones Públicas</a:t>
            </a:r>
          </a:p>
        </p:txBody>
      </p:sp>
    </p:spTree>
    <p:extLst>
      <p:ext uri="{BB962C8B-B14F-4D97-AF65-F5344CB8AC3E}">
        <p14:creationId xmlns:p14="http://schemas.microsoft.com/office/powerpoint/2010/main" val="403029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975141-CEA5-2B39-5550-4AFEF1127A92}"/>
              </a:ext>
            </a:extLst>
          </p:cNvPr>
          <p:cNvSpPr txBox="1"/>
          <p:nvPr/>
        </p:nvSpPr>
        <p:spPr>
          <a:xfrm>
            <a:off x="705293" y="310117"/>
            <a:ext cx="5220586" cy="830997"/>
          </a:xfrm>
          <a:prstGeom prst="rect">
            <a:avLst/>
          </a:prstGeom>
          <a:noFill/>
        </p:spPr>
        <p:txBody>
          <a:bodyPr wrap="square" rtlCol="0">
            <a:spAutoFit/>
          </a:bodyPr>
          <a:lstStyle/>
          <a:p>
            <a:r>
              <a:rPr lang="es-ES" sz="2400" b="1" noProof="0" dirty="0"/>
              <a:t>Herramientas durante la ejecución</a:t>
            </a:r>
          </a:p>
        </p:txBody>
      </p:sp>
      <p:sp>
        <p:nvSpPr>
          <p:cNvPr id="5" name="CuadroTexto 4">
            <a:extLst>
              <a:ext uri="{FF2B5EF4-FFF2-40B4-BE49-F238E27FC236}">
                <a16:creationId xmlns:a16="http://schemas.microsoft.com/office/drawing/2014/main" id="{6F429260-639B-E90A-39C4-95BBC73790A4}"/>
              </a:ext>
            </a:extLst>
          </p:cNvPr>
          <p:cNvSpPr txBox="1"/>
          <p:nvPr/>
        </p:nvSpPr>
        <p:spPr>
          <a:xfrm>
            <a:off x="635419" y="974135"/>
            <a:ext cx="1046820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65125" indent="-365125">
              <a:buFont typeface="Wingdings" panose="05000000000000000000" pitchFamily="2" charset="2"/>
              <a:buChar char="Ø"/>
            </a:pPr>
            <a:r>
              <a:rPr lang="es-ES" dirty="0">
                <a:latin typeface="Arial" panose="020B0604020202020204" pitchFamily="34" charset="0"/>
              </a:rPr>
              <a:t> </a:t>
            </a:r>
            <a:r>
              <a:rPr lang="es-ES" dirty="0">
                <a:solidFill>
                  <a:schemeClr val="tx1"/>
                </a:solidFill>
                <a:latin typeface="Arial" panose="020B0604020202020204" pitchFamily="34" charset="0"/>
                <a:cs typeface="Arial" panose="020B0604020202020204" pitchFamily="34" charset="0"/>
              </a:rPr>
              <a:t>Plazo de ejecución: </a:t>
            </a:r>
            <a:r>
              <a:rPr lang="es-ES" b="1" dirty="0">
                <a:solidFill>
                  <a:schemeClr val="tx1"/>
                </a:solidFill>
                <a:latin typeface="Arial" panose="020B0604020202020204" pitchFamily="34" charset="0"/>
                <a:cs typeface="Arial" panose="020B0604020202020204" pitchFamily="34" charset="0"/>
              </a:rPr>
              <a:t>UN (1) año </a:t>
            </a:r>
            <a:r>
              <a:rPr lang="es-ES" dirty="0">
                <a:solidFill>
                  <a:schemeClr val="tx1"/>
                </a:solidFill>
                <a:latin typeface="Arial" panose="020B0604020202020204" pitchFamily="34" charset="0"/>
                <a:cs typeface="Arial" panose="020B0604020202020204" pitchFamily="34" charset="0"/>
              </a:rPr>
              <a:t>desde el día siguiente al de la publicación de   la resolución de concesión en </a:t>
            </a:r>
            <a:r>
              <a:rPr lang="es-ES" dirty="0">
                <a:latin typeface="Arial" panose="020B0604020202020204" pitchFamily="34" charset="0"/>
                <a:ea typeface="Calibri" panose="020F0502020204030204" pitchFamily="34" charset="0"/>
                <a:cs typeface="Times New Roman" panose="02020603050405020304" pitchFamily="18" charset="0"/>
              </a:rPr>
              <a:t>la </a:t>
            </a:r>
            <a:r>
              <a:rPr lang="es-ES" b="1" dirty="0">
                <a:latin typeface="Arial" panose="020B0604020202020204" pitchFamily="34" charset="0"/>
                <a:ea typeface="Calibri" panose="020F0502020204030204" pitchFamily="34" charset="0"/>
                <a:cs typeface="Times New Roman" panose="02020603050405020304" pitchFamily="18" charset="0"/>
              </a:rPr>
              <a:t>Base de Datos Nacional de Subvenciones (BDNS) </a:t>
            </a:r>
            <a:r>
              <a:rPr lang="es-ES" dirty="0">
                <a:latin typeface="Arial" panose="020B0604020202020204" pitchFamily="34" charset="0"/>
                <a:ea typeface="Calibri" panose="020F0502020204030204" pitchFamily="34" charset="0"/>
                <a:cs typeface="Times New Roman" panose="02020603050405020304" pitchFamily="18" charset="0"/>
              </a:rPr>
              <a:t>de acuerdo con el artículo 1 de la orden de bases reguladoras (plazo original </a:t>
            </a:r>
            <a:r>
              <a:rPr lang="es-ES" b="1" i="1" dirty="0">
                <a:latin typeface="Arial" panose="020B0604020202020204" pitchFamily="34" charset="0"/>
                <a:ea typeface="Calibri" panose="020F0502020204030204" pitchFamily="34" charset="0"/>
                <a:cs typeface="Times New Roman" panose="02020603050405020304" pitchFamily="18" charset="0"/>
              </a:rPr>
              <a:t>desde 22 de octubre de 2024 al 21 de octubre de 2025</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S" dirty="0">
              <a:solidFill>
                <a:schemeClr val="tx1"/>
              </a:solidFill>
              <a:latin typeface="Arial" panose="020B0604020202020204" pitchFamily="34" charset="0"/>
              <a:cs typeface="Arial" panose="020B0604020202020204" pitchFamily="34" charset="0"/>
            </a:endParaRPr>
          </a:p>
          <a:p>
            <a:pPr marL="822325" lvl="1" indent="-365125">
              <a:buFont typeface="Wingdings" panose="05000000000000000000" pitchFamily="2" charset="2"/>
              <a:buChar char="Ø"/>
            </a:pPr>
            <a:r>
              <a:rPr lang="es-ES" dirty="0">
                <a:solidFill>
                  <a:schemeClr val="tx1"/>
                </a:solidFill>
                <a:latin typeface="Arial" panose="020B0604020202020204" pitchFamily="34" charset="0"/>
                <a:cs typeface="Arial" panose="020B0604020202020204" pitchFamily="34" charset="0"/>
              </a:rPr>
              <a:t>Plazo de justificación: </a:t>
            </a:r>
            <a:r>
              <a:rPr lang="es-ES" b="1" dirty="0">
                <a:solidFill>
                  <a:schemeClr val="tx1"/>
                </a:solidFill>
                <a:latin typeface="Arial" panose="020B0604020202020204" pitchFamily="34" charset="0"/>
                <a:cs typeface="Arial" panose="020B0604020202020204" pitchFamily="34" charset="0"/>
              </a:rPr>
              <a:t>TRES (3) meses </a:t>
            </a:r>
            <a:r>
              <a:rPr lang="es-ES" dirty="0">
                <a:solidFill>
                  <a:schemeClr val="tx1"/>
                </a:solidFill>
                <a:latin typeface="Arial" panose="020B0604020202020204" pitchFamily="34" charset="0"/>
                <a:cs typeface="Arial" panose="020B0604020202020204" pitchFamily="34" charset="0"/>
              </a:rPr>
              <a:t>desde el día siguiente al de finalización del plazo de ejecución (plazo original </a:t>
            </a:r>
            <a:r>
              <a:rPr lang="es-ES" b="1" i="1" dirty="0">
                <a:solidFill>
                  <a:schemeClr val="tx1"/>
                </a:solidFill>
                <a:latin typeface="Arial" panose="020B0604020202020204" pitchFamily="34" charset="0"/>
                <a:cs typeface="Arial" panose="020B0604020202020204" pitchFamily="34" charset="0"/>
              </a:rPr>
              <a:t>desde 22 de octubre de 2025 a 21 de enero de 2026</a:t>
            </a:r>
            <a:r>
              <a:rPr lang="es-ES" dirty="0">
                <a:solidFill>
                  <a:schemeClr val="tx1"/>
                </a:solidFill>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6F429260-639B-E90A-39C4-95BBC73790A4}"/>
              </a:ext>
            </a:extLst>
          </p:cNvPr>
          <p:cNvSpPr txBox="1"/>
          <p:nvPr/>
        </p:nvSpPr>
        <p:spPr>
          <a:xfrm>
            <a:off x="635418" y="2891862"/>
            <a:ext cx="10468209"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65125" indent="-365125">
              <a:buFont typeface="Wingdings" panose="05000000000000000000" pitchFamily="2" charset="2"/>
              <a:buChar char="Ø"/>
            </a:pPr>
            <a:r>
              <a:rPr lang="es-ES" sz="2000" dirty="0">
                <a:latin typeface="Arial" panose="020B0604020202020204" pitchFamily="34" charset="0"/>
              </a:rPr>
              <a:t> </a:t>
            </a:r>
            <a:r>
              <a:rPr lang="es-ES" b="1" dirty="0">
                <a:latin typeface="Arial" panose="020B0604020202020204" pitchFamily="34" charset="0"/>
              </a:rPr>
              <a:t>Ampliación de plazo de ejecución</a:t>
            </a:r>
          </a:p>
          <a:p>
            <a:pPr marL="822325" lvl="1" indent="-365125">
              <a:buFont typeface="Wingdings" panose="05000000000000000000" pitchFamily="2" charset="2"/>
              <a:buChar char="Ø"/>
            </a:pPr>
            <a:r>
              <a:rPr lang="es-ES" dirty="0">
                <a:solidFill>
                  <a:schemeClr val="tx1"/>
                </a:solidFill>
                <a:latin typeface="Arial" panose="020B0604020202020204" pitchFamily="34" charset="0"/>
                <a:cs typeface="Arial" panose="020B0604020202020204" pitchFamily="34" charset="0"/>
              </a:rPr>
              <a:t>Ampliación de plazo de justificación</a:t>
            </a:r>
          </a:p>
          <a:p>
            <a:pPr marL="822325" lvl="1" indent="-365125">
              <a:buFont typeface="Wingdings" panose="05000000000000000000" pitchFamily="2" charset="2"/>
              <a:buChar char="Ø"/>
            </a:pPr>
            <a:endParaRPr lang="es-ES" dirty="0">
              <a:solidFill>
                <a:schemeClr val="tx1"/>
              </a:solidFill>
              <a:latin typeface="Arial" panose="020B0604020202020204" pitchFamily="34" charset="0"/>
              <a:cs typeface="Arial" panose="020B0604020202020204" pitchFamily="34" charset="0"/>
            </a:endParaRPr>
          </a:p>
          <a:p>
            <a:pPr marL="365125" indent="-365125">
              <a:buFont typeface="Wingdings" panose="05000000000000000000" pitchFamily="2" charset="2"/>
              <a:buChar char="Ø"/>
            </a:pPr>
            <a:r>
              <a:rPr lang="es-ES" b="1" dirty="0">
                <a:solidFill>
                  <a:schemeClr val="tx1"/>
                </a:solidFill>
                <a:latin typeface="Arial" panose="020B0604020202020204" pitchFamily="34" charset="0"/>
                <a:cs typeface="Arial" panose="020B0604020202020204" pitchFamily="34" charset="0"/>
              </a:rPr>
              <a:t>Modificación genérica</a:t>
            </a:r>
          </a:p>
          <a:p>
            <a:pPr marL="822325" lvl="1" indent="-365125">
              <a:buFont typeface="Courier New" panose="02070309020205020404" pitchFamily="49" charset="0"/>
              <a:buChar char="o"/>
            </a:pPr>
            <a:r>
              <a:rPr lang="es-ES" dirty="0">
                <a:solidFill>
                  <a:schemeClr val="tx1"/>
                </a:solidFill>
                <a:latin typeface="Arial" panose="020B0604020202020204" pitchFamily="34" charset="0"/>
                <a:cs typeface="Arial" panose="020B0604020202020204" pitchFamily="34" charset="0"/>
              </a:rPr>
              <a:t>Con o sin modificación calendario de actividades</a:t>
            </a:r>
          </a:p>
          <a:p>
            <a:pPr marL="822325" lvl="1" indent="-365125">
              <a:buFont typeface="Courier New" panose="02070309020205020404" pitchFamily="49" charset="0"/>
              <a:buChar char="o"/>
            </a:pPr>
            <a:r>
              <a:rPr lang="es-ES" dirty="0">
                <a:solidFill>
                  <a:schemeClr val="tx1"/>
                </a:solidFill>
                <a:latin typeface="Arial" panose="020B0604020202020204" pitchFamily="34" charset="0"/>
                <a:cs typeface="Arial" panose="020B0604020202020204" pitchFamily="34" charset="0"/>
              </a:rPr>
              <a:t>Con o sin modificación presupuestaria</a:t>
            </a:r>
          </a:p>
          <a:p>
            <a:pPr marL="822325" lvl="1" indent="-365125">
              <a:buFont typeface="Courier New" panose="02070309020205020404" pitchFamily="49" charset="0"/>
              <a:buChar char="o"/>
            </a:pPr>
            <a:endParaRPr lang="es-ES" dirty="0">
              <a:solidFill>
                <a:schemeClr val="tx1"/>
              </a:solidFill>
              <a:latin typeface="Arial" panose="020B0604020202020204" pitchFamily="34" charset="0"/>
              <a:cs typeface="Arial" panose="020B0604020202020204" pitchFamily="34" charset="0"/>
            </a:endParaRPr>
          </a:p>
          <a:p>
            <a:pPr marL="365125" indent="-365125">
              <a:buFont typeface="Wingdings" panose="05000000000000000000" pitchFamily="2" charset="2"/>
              <a:buChar char="Ø"/>
            </a:pPr>
            <a:r>
              <a:rPr lang="es-ES" b="1" dirty="0">
                <a:solidFill>
                  <a:schemeClr val="tx1"/>
                </a:solidFill>
                <a:latin typeface="Arial" panose="020B0604020202020204" pitchFamily="34" charset="0"/>
                <a:cs typeface="Arial" panose="020B0604020202020204" pitchFamily="34" charset="0"/>
              </a:rPr>
              <a:t>Subcontratación</a:t>
            </a:r>
          </a:p>
          <a:p>
            <a:pPr marL="365125" indent="-365125">
              <a:buFont typeface="Wingdings" panose="05000000000000000000" pitchFamily="2" charset="2"/>
              <a:buChar char="Ø"/>
            </a:pPr>
            <a:endParaRPr lang="es-ES" dirty="0">
              <a:solidFill>
                <a:schemeClr val="tx1"/>
              </a:solidFill>
              <a:latin typeface="Arial" panose="020B0604020202020204" pitchFamily="34" charset="0"/>
              <a:cs typeface="Arial" panose="020B0604020202020204" pitchFamily="34" charset="0"/>
            </a:endParaRPr>
          </a:p>
          <a:p>
            <a:pPr marL="365125" indent="-365125">
              <a:buFont typeface="Wingdings" panose="05000000000000000000" pitchFamily="2" charset="2"/>
              <a:buChar char="Ø"/>
            </a:pPr>
            <a:r>
              <a:rPr lang="es-ES" b="1" dirty="0">
                <a:solidFill>
                  <a:schemeClr val="tx1"/>
                </a:solidFill>
                <a:latin typeface="Arial" panose="020B0604020202020204" pitchFamily="34" charset="0"/>
                <a:cs typeface="Arial" panose="020B0604020202020204" pitchFamily="34" charset="0"/>
              </a:rPr>
              <a:t>Renuncia durante la ejecución</a:t>
            </a:r>
          </a:p>
          <a:p>
            <a:pPr marL="822325" lvl="1" indent="-365125">
              <a:buFont typeface="Wingdings" panose="05000000000000000000" pitchFamily="2" charset="2"/>
              <a:buChar char="Ø"/>
            </a:pPr>
            <a:r>
              <a:rPr lang="es-ES" dirty="0">
                <a:solidFill>
                  <a:schemeClr val="tx1"/>
                </a:solidFill>
                <a:latin typeface="Arial" panose="020B0604020202020204" pitchFamily="34" charset="0"/>
                <a:cs typeface="Arial" panose="020B0604020202020204" pitchFamily="34" charset="0"/>
              </a:rPr>
              <a:t>Reintegro voluntario tras período ejecución</a:t>
            </a:r>
          </a:p>
          <a:p>
            <a:pPr marL="365125" indent="-365125">
              <a:buFont typeface="Wingdings" panose="05000000000000000000" pitchFamily="2" charset="2"/>
              <a:buChar char="Ø"/>
            </a:pPr>
            <a:endParaRPr lang="es-E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64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nvPr>
        </p:nvGraphicFramePr>
        <p:xfrm>
          <a:off x="704850" y="935038"/>
          <a:ext cx="10648950" cy="524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5CF96F54-91C3-F7B5-5542-93E34005012F}"/>
              </a:ext>
            </a:extLst>
          </p:cNvPr>
          <p:cNvSpPr txBox="1"/>
          <p:nvPr/>
        </p:nvSpPr>
        <p:spPr>
          <a:xfrm>
            <a:off x="705293" y="310117"/>
            <a:ext cx="5220586" cy="461665"/>
          </a:xfrm>
          <a:prstGeom prst="rect">
            <a:avLst/>
          </a:prstGeom>
          <a:noFill/>
        </p:spPr>
        <p:txBody>
          <a:bodyPr wrap="square" rtlCol="0">
            <a:spAutoFit/>
          </a:bodyPr>
          <a:lstStyle/>
          <a:p>
            <a:r>
              <a:rPr lang="es-ES" sz="2400" b="1" noProof="0" dirty="0"/>
              <a:t>Ampliación de plazo</a:t>
            </a:r>
          </a:p>
        </p:txBody>
      </p:sp>
    </p:spTree>
    <p:extLst>
      <p:ext uri="{BB962C8B-B14F-4D97-AF65-F5344CB8AC3E}">
        <p14:creationId xmlns:p14="http://schemas.microsoft.com/office/powerpoint/2010/main" val="14118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293" y="812044"/>
            <a:ext cx="10404667" cy="5405438"/>
          </a:xfrm>
        </p:spPr>
      </p:pic>
      <p:sp>
        <p:nvSpPr>
          <p:cNvPr id="4" name="CuadroTexto 3">
            <a:extLst>
              <a:ext uri="{FF2B5EF4-FFF2-40B4-BE49-F238E27FC236}">
                <a16:creationId xmlns:a16="http://schemas.microsoft.com/office/drawing/2014/main" id="{915EF207-BE9A-1898-1CA2-6CC6E2DE1B44}"/>
              </a:ext>
            </a:extLst>
          </p:cNvPr>
          <p:cNvSpPr txBox="1"/>
          <p:nvPr/>
        </p:nvSpPr>
        <p:spPr>
          <a:xfrm>
            <a:off x="705293" y="310117"/>
            <a:ext cx="5220586" cy="461665"/>
          </a:xfrm>
          <a:prstGeom prst="rect">
            <a:avLst/>
          </a:prstGeom>
          <a:noFill/>
        </p:spPr>
        <p:txBody>
          <a:bodyPr wrap="square" rtlCol="0">
            <a:spAutoFit/>
          </a:bodyPr>
          <a:lstStyle/>
          <a:p>
            <a:r>
              <a:rPr lang="es-ES" sz="2400" b="1" noProof="0" dirty="0"/>
              <a:t>Ampliación de plazo</a:t>
            </a:r>
          </a:p>
        </p:txBody>
      </p:sp>
    </p:spTree>
    <p:extLst>
      <p:ext uri="{BB962C8B-B14F-4D97-AF65-F5344CB8AC3E}">
        <p14:creationId xmlns:p14="http://schemas.microsoft.com/office/powerpoint/2010/main" val="232041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705293" y="988828"/>
          <a:ext cx="10648507" cy="518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DA3011F1-1BEF-1F62-6FE8-E22C0EDB7BF1}"/>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spTree>
    <p:extLst>
      <p:ext uri="{BB962C8B-B14F-4D97-AF65-F5344CB8AC3E}">
        <p14:creationId xmlns:p14="http://schemas.microsoft.com/office/powerpoint/2010/main" val="319828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705293" y="988828"/>
          <a:ext cx="10648507" cy="518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DA3011F1-1BEF-1F62-6FE8-E22C0EDB7BF1}"/>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spTree>
    <p:extLst>
      <p:ext uri="{BB962C8B-B14F-4D97-AF65-F5344CB8AC3E}">
        <p14:creationId xmlns:p14="http://schemas.microsoft.com/office/powerpoint/2010/main" val="1144762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454" y="935038"/>
            <a:ext cx="10400145" cy="5604307"/>
          </a:xfrm>
        </p:spPr>
      </p:pic>
      <p:sp>
        <p:nvSpPr>
          <p:cNvPr id="4" name="CuadroTexto 3">
            <a:extLst>
              <a:ext uri="{FF2B5EF4-FFF2-40B4-BE49-F238E27FC236}">
                <a16:creationId xmlns:a16="http://schemas.microsoft.com/office/drawing/2014/main" id="{D92E3A7E-21E8-ACFC-3E69-35A2E61FCF4C}"/>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spTree>
    <p:extLst>
      <p:ext uri="{BB962C8B-B14F-4D97-AF65-F5344CB8AC3E}">
        <p14:creationId xmlns:p14="http://schemas.microsoft.com/office/powerpoint/2010/main" val="10845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257" y="1851148"/>
            <a:ext cx="10583243" cy="2827253"/>
          </a:xfrm>
          <a:ln w="3175">
            <a:solidFill>
              <a:schemeClr val="tx1"/>
            </a:solidFill>
          </a:ln>
        </p:spPr>
      </p:pic>
      <p:sp>
        <p:nvSpPr>
          <p:cNvPr id="4" name="CuadroTexto 3">
            <a:extLst>
              <a:ext uri="{FF2B5EF4-FFF2-40B4-BE49-F238E27FC236}">
                <a16:creationId xmlns:a16="http://schemas.microsoft.com/office/drawing/2014/main" id="{D92E3A7E-21E8-ACFC-3E69-35A2E61FCF4C}"/>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spTree>
    <p:extLst>
      <p:ext uri="{BB962C8B-B14F-4D97-AF65-F5344CB8AC3E}">
        <p14:creationId xmlns:p14="http://schemas.microsoft.com/office/powerpoint/2010/main" val="37185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92E3A7E-21E8-ACFC-3E69-35A2E61FCF4C}"/>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526" y="1180214"/>
            <a:ext cx="9391355" cy="4762833"/>
          </a:xfrm>
          <a:ln w="3175">
            <a:solidFill>
              <a:schemeClr val="tx1"/>
            </a:solidFill>
          </a:ln>
        </p:spPr>
      </p:pic>
    </p:spTree>
    <p:extLst>
      <p:ext uri="{BB962C8B-B14F-4D97-AF65-F5344CB8AC3E}">
        <p14:creationId xmlns:p14="http://schemas.microsoft.com/office/powerpoint/2010/main" val="296734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92E3A7E-21E8-ACFC-3E69-35A2E61FCF4C}"/>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224" y="1222745"/>
            <a:ext cx="9454249" cy="4794730"/>
          </a:xfrm>
          <a:ln w="3175">
            <a:solidFill>
              <a:schemeClr val="tx1"/>
            </a:solidFill>
          </a:ln>
        </p:spPr>
      </p:pic>
    </p:spTree>
    <p:extLst>
      <p:ext uri="{BB962C8B-B14F-4D97-AF65-F5344CB8AC3E}">
        <p14:creationId xmlns:p14="http://schemas.microsoft.com/office/powerpoint/2010/main" val="116257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894E9-C758-41CD-39F7-51690CA9E87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2210109-8C1B-4EC8-0332-5ABA8361C167}"/>
              </a:ext>
            </a:extLst>
          </p:cNvPr>
          <p:cNvSpPr txBox="1"/>
          <p:nvPr/>
        </p:nvSpPr>
        <p:spPr>
          <a:xfrm>
            <a:off x="893134" y="421096"/>
            <a:ext cx="9845749" cy="1015663"/>
          </a:xfrm>
          <a:prstGeom prst="rect">
            <a:avLst/>
          </a:prstGeom>
          <a:noFill/>
        </p:spPr>
        <p:txBody>
          <a:bodyPr wrap="square" rtlCol="0">
            <a:spAutoFit/>
          </a:bodyPr>
          <a:lstStyle/>
          <a:p>
            <a:pPr algn="just"/>
            <a:r>
              <a:rPr lang="es-ES" sz="3000" b="1" noProof="0" dirty="0">
                <a:latin typeface="Arial" panose="020B0604020202020204" pitchFamily="34" charset="0"/>
                <a:cs typeface="Arial" panose="020B0604020202020204" pitchFamily="34" charset="0"/>
              </a:rPr>
              <a:t>Programa</a:t>
            </a:r>
          </a:p>
          <a:p>
            <a:endParaRPr lang="es-ES" sz="3000" noProof="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F09A55-BA10-D4A8-E921-888F96152935}"/>
              </a:ext>
            </a:extLst>
          </p:cNvPr>
          <p:cNvSpPr txBox="1"/>
          <p:nvPr/>
        </p:nvSpPr>
        <p:spPr>
          <a:xfrm>
            <a:off x="660903" y="1272018"/>
            <a:ext cx="11262513" cy="4985980"/>
          </a:xfrm>
          <a:prstGeom prst="rect">
            <a:avLst/>
          </a:prstGeom>
          <a:noFill/>
        </p:spPr>
        <p:txBody>
          <a:bodyPr wrap="square" rtlCol="0">
            <a:spAutoFit/>
          </a:bodyPr>
          <a:lstStyle/>
          <a:p>
            <a:pPr algn="just"/>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9:30-9:45. </a:t>
            </a:r>
            <a:r>
              <a:rPr lang="es-ES" sz="2000" b="1" kern="100" noProof="0" dirty="0">
                <a:effectLst/>
                <a:latin typeface="Arial" panose="020B0604020202020204" pitchFamily="34" charset="0"/>
                <a:ea typeface="Aptos" panose="020B0004020202020204" pitchFamily="34" charset="0"/>
                <a:cs typeface="Times New Roman" panose="02020603050405020304" pitchFamily="18" charset="0"/>
              </a:rPr>
              <a:t>Bienvenida</a:t>
            </a:r>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 a cargo de Dª Paula Fernández-Wulff (Directora </a:t>
            </a:r>
            <a:r>
              <a:rPr lang="es-ES" sz="2000" kern="100" dirty="0">
                <a:latin typeface="Arial" panose="020B0604020202020204" pitchFamily="34" charset="0"/>
                <a:ea typeface="Aptos" panose="020B0004020202020204" pitchFamily="34" charset="0"/>
                <a:cs typeface="Times New Roman" panose="02020603050405020304" pitchFamily="18" charset="0"/>
              </a:rPr>
              <a:t>G</a:t>
            </a:r>
            <a:r>
              <a:rPr lang="es-ES" sz="2000" kern="100" noProof="0" dirty="0" err="1">
                <a:effectLst/>
                <a:latin typeface="Arial" panose="020B0604020202020204" pitchFamily="34" charset="0"/>
                <a:ea typeface="Aptos" panose="020B0004020202020204" pitchFamily="34" charset="0"/>
                <a:cs typeface="Times New Roman" panose="02020603050405020304" pitchFamily="18" charset="0"/>
              </a:rPr>
              <a:t>eneral</a:t>
            </a:r>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 de Agenda 2030)</a:t>
            </a:r>
          </a:p>
          <a:p>
            <a:pPr algn="just"/>
            <a:endParaRPr lang="es-ES" sz="2000" kern="100" noProof="0" dirty="0">
              <a:latin typeface="Arial" panose="020B0604020202020204" pitchFamily="34" charset="0"/>
              <a:ea typeface="Aptos" panose="020B0004020202020204" pitchFamily="34" charset="0"/>
              <a:cs typeface="Times New Roman" panose="02020603050405020304" pitchFamily="18" charset="0"/>
            </a:endParaRPr>
          </a:p>
          <a:p>
            <a:pPr algn="just"/>
            <a:r>
              <a:rPr lang="es-ES" sz="2000" noProof="0" dirty="0">
                <a:effectLst/>
                <a:latin typeface="Arial" panose="020B0604020202020204" pitchFamily="34" charset="0"/>
                <a:ea typeface="Aptos" panose="020B0004020202020204" pitchFamily="34" charset="0"/>
              </a:rPr>
              <a:t>9:45-10:00. </a:t>
            </a:r>
            <a:r>
              <a:rPr lang="es-ES" sz="2000" b="1" noProof="0" dirty="0">
                <a:effectLst/>
                <a:latin typeface="Arial" panose="020B0604020202020204" pitchFamily="34" charset="0"/>
                <a:ea typeface="Aptos" panose="020B0004020202020204" pitchFamily="34" charset="0"/>
              </a:rPr>
              <a:t>Elementos generales de subvenciones </a:t>
            </a:r>
            <a:r>
              <a:rPr lang="es-ES" sz="2000" noProof="0" dirty="0">
                <a:effectLst/>
                <a:latin typeface="Arial" panose="020B0604020202020204" pitchFamily="34" charset="0"/>
                <a:ea typeface="Aptos" panose="020B0004020202020204" pitchFamily="34" charset="0"/>
              </a:rPr>
              <a:t>(D. Miguel Ángel Arias Carrascosa, Subdirector General de Análisis y Estrategia de Agenda 2030)</a:t>
            </a:r>
            <a:endParaRPr lang="es-ES" sz="2000" kern="100" noProof="0" dirty="0">
              <a:effectLst/>
              <a:latin typeface="Arial" panose="020B0604020202020204" pitchFamily="34" charset="0"/>
              <a:ea typeface="Aptos" panose="020B0004020202020204" pitchFamily="34" charset="0"/>
              <a:cs typeface="Times New Roman" panose="02020603050405020304" pitchFamily="18" charset="0"/>
            </a:endParaRPr>
          </a:p>
          <a:p>
            <a:pPr algn="just"/>
            <a:endParaRPr lang="es-ES" sz="2000" kern="100" noProof="0" dirty="0">
              <a:latin typeface="Arial" panose="020B0604020202020204" pitchFamily="34" charset="0"/>
              <a:ea typeface="Aptos" panose="020B0004020202020204" pitchFamily="34" charset="0"/>
              <a:cs typeface="Times New Roman" panose="02020603050405020304" pitchFamily="18" charset="0"/>
            </a:endParaRPr>
          </a:p>
          <a:p>
            <a:pPr algn="just"/>
            <a:r>
              <a:rPr lang="es-ES" sz="2000" noProof="0" dirty="0">
                <a:effectLst/>
                <a:latin typeface="Arial" panose="020B0604020202020204" pitchFamily="34" charset="0"/>
                <a:ea typeface="Aptos" panose="020B0004020202020204" pitchFamily="34" charset="0"/>
              </a:rPr>
              <a:t>10:00-10:30. </a:t>
            </a:r>
            <a:r>
              <a:rPr lang="es-ES" sz="2000" b="1" noProof="0" dirty="0">
                <a:effectLst/>
                <a:latin typeface="Arial" panose="020B0604020202020204" pitchFamily="34" charset="0"/>
                <a:ea typeface="Aptos" panose="020B0004020202020204" pitchFamily="34" charset="0"/>
              </a:rPr>
              <a:t>Herramientas disponibles en el periodo de ejecución </a:t>
            </a:r>
            <a:r>
              <a:rPr lang="es-ES" sz="2000" noProof="0" dirty="0">
                <a:effectLst/>
                <a:latin typeface="Arial" panose="020B0604020202020204" pitchFamily="34" charset="0"/>
                <a:ea typeface="Aptos" panose="020B0004020202020204" pitchFamily="34" charset="0"/>
              </a:rPr>
              <a:t>(Dª María Lourdes Álvarez Martínez, Consejera Técnica en la SG de Análisis y Estrategia de Agenda 2030)</a:t>
            </a:r>
            <a:endParaRPr lang="es-ES" sz="2000" kern="100" noProof="0" dirty="0">
              <a:effectLst/>
              <a:latin typeface="Arial" panose="020B0604020202020204" pitchFamily="34" charset="0"/>
              <a:ea typeface="Aptos" panose="020B0004020202020204" pitchFamily="34" charset="0"/>
              <a:cs typeface="Times New Roman" panose="02020603050405020304" pitchFamily="18" charset="0"/>
            </a:endParaRPr>
          </a:p>
          <a:p>
            <a:pPr algn="just"/>
            <a:endParaRPr lang="es-ES" sz="2000" kern="100" noProof="0" dirty="0">
              <a:latin typeface="Arial" panose="020B0604020202020204" pitchFamily="34" charset="0"/>
              <a:ea typeface="Aptos" panose="020B0004020202020204" pitchFamily="34" charset="0"/>
              <a:cs typeface="Times New Roman" panose="02020603050405020304" pitchFamily="18" charset="0"/>
            </a:endParaRPr>
          </a:p>
          <a:p>
            <a:pPr algn="just"/>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10:30-11:00. </a:t>
            </a:r>
            <a:r>
              <a:rPr lang="es-ES" sz="2000" b="1" kern="100" noProof="0" dirty="0">
                <a:effectLst/>
                <a:latin typeface="Arial" panose="020B0604020202020204" pitchFamily="34" charset="0"/>
                <a:ea typeface="Aptos" panose="020B0004020202020204" pitchFamily="34" charset="0"/>
                <a:cs typeface="Times New Roman" panose="02020603050405020304" pitchFamily="18" charset="0"/>
              </a:rPr>
              <a:t>Justificación Técnica </a:t>
            </a:r>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(D. Pablo López de la Puerta, Jefe de servicio en la SG de Análisis y Estrategia de Agenda 2030)</a:t>
            </a:r>
            <a:endParaRPr lang="es-ES" sz="2000" kern="100" noProof="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ES" sz="2000" kern="100" noProof="0"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ES" sz="2000" noProof="0" dirty="0">
                <a:effectLst/>
                <a:latin typeface="Arial" panose="020B0604020202020204" pitchFamily="34" charset="0"/>
                <a:ea typeface="Aptos" panose="020B0004020202020204" pitchFamily="34" charset="0"/>
              </a:rPr>
              <a:t>11:00-11:30. </a:t>
            </a:r>
            <a:r>
              <a:rPr lang="es-ES" sz="2000" b="1" noProof="0" dirty="0">
                <a:effectLst/>
                <a:latin typeface="Arial" panose="020B0604020202020204" pitchFamily="34" charset="0"/>
                <a:ea typeface="Aptos" panose="020B0004020202020204" pitchFamily="34" charset="0"/>
              </a:rPr>
              <a:t>Justificación Económica </a:t>
            </a:r>
            <a:r>
              <a:rPr lang="es-ES" sz="2000" noProof="0" dirty="0">
                <a:effectLst/>
                <a:latin typeface="Arial" panose="020B0604020202020204" pitchFamily="34" charset="0"/>
                <a:ea typeface="Aptos" panose="020B0004020202020204" pitchFamily="34" charset="0"/>
              </a:rPr>
              <a:t>(D. Rubén Sancho Naranjo, </a:t>
            </a:r>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Jefe de servicio en la SG de Análisis y Estrategia de Agenda 2030</a:t>
            </a:r>
            <a:r>
              <a:rPr lang="es-ES" sz="2000" noProof="0" dirty="0">
                <a:effectLst/>
                <a:latin typeface="Arial" panose="020B0604020202020204" pitchFamily="34" charset="0"/>
                <a:ea typeface="Aptos" panose="020B0004020202020204" pitchFamily="34" charset="0"/>
              </a:rPr>
              <a:t>)</a:t>
            </a:r>
            <a:endParaRPr lang="es-ES" sz="2000" kern="100" noProof="0" dirty="0">
              <a:latin typeface="Arial" panose="020B0604020202020204" pitchFamily="34" charset="0"/>
              <a:ea typeface="Aptos" panose="020B0004020202020204" pitchFamily="34" charset="0"/>
              <a:cs typeface="Times New Roman" panose="02020603050405020304" pitchFamily="18" charset="0"/>
            </a:endParaRPr>
          </a:p>
          <a:p>
            <a:pPr algn="just"/>
            <a:endParaRPr lang="es-ES" sz="2000" kern="100" noProof="0"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ES" sz="2000" noProof="0" dirty="0">
                <a:effectLst/>
                <a:latin typeface="Arial" panose="020B0604020202020204" pitchFamily="34" charset="0"/>
                <a:ea typeface="Aptos" panose="020B0004020202020204" pitchFamily="34" charset="0"/>
              </a:rPr>
              <a:t>11:30-12:00. </a:t>
            </a:r>
            <a:r>
              <a:rPr lang="es-ES" sz="2000" b="1" noProof="0" dirty="0">
                <a:effectLst/>
                <a:latin typeface="Arial" panose="020B0604020202020204" pitchFamily="34" charset="0"/>
                <a:ea typeface="Aptos" panose="020B0004020202020204" pitchFamily="34" charset="0"/>
              </a:rPr>
              <a:t>Dudas, propuestas y preguntas </a:t>
            </a:r>
            <a:r>
              <a:rPr lang="es-ES" sz="2000" noProof="0" dirty="0">
                <a:effectLst/>
                <a:latin typeface="Arial" panose="020B0604020202020204" pitchFamily="34" charset="0"/>
                <a:ea typeface="Aptos" panose="020B0004020202020204" pitchFamily="34" charset="0"/>
              </a:rPr>
              <a:t>(D. Miguel Ángel Arias Carrascosa)</a:t>
            </a:r>
            <a:endParaRPr lang="es-ES" sz="2000" kern="100" noProof="0" dirty="0">
              <a:effectLst/>
              <a:latin typeface="Aptos" panose="020B0004020202020204" pitchFamily="34" charset="0"/>
              <a:ea typeface="Aptos" panose="020B0004020202020204" pitchFamily="34" charset="0"/>
              <a:cs typeface="Times New Roman" panose="02020603050405020304" pitchFamily="18" charset="0"/>
            </a:endParaRPr>
          </a:p>
          <a:p>
            <a:endParaRPr lang="es-ES" noProof="0" dirty="0"/>
          </a:p>
        </p:txBody>
      </p:sp>
    </p:spTree>
    <p:extLst>
      <p:ext uri="{BB962C8B-B14F-4D97-AF65-F5344CB8AC3E}">
        <p14:creationId xmlns:p14="http://schemas.microsoft.com/office/powerpoint/2010/main" val="33006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92E3A7E-21E8-ACFC-3E69-35A2E61FCF4C}"/>
              </a:ext>
            </a:extLst>
          </p:cNvPr>
          <p:cNvSpPr txBox="1"/>
          <p:nvPr/>
        </p:nvSpPr>
        <p:spPr>
          <a:xfrm>
            <a:off x="705293" y="310117"/>
            <a:ext cx="5220586" cy="461665"/>
          </a:xfrm>
          <a:prstGeom prst="rect">
            <a:avLst/>
          </a:prstGeom>
          <a:noFill/>
        </p:spPr>
        <p:txBody>
          <a:bodyPr wrap="square" rtlCol="0">
            <a:spAutoFit/>
          </a:bodyPr>
          <a:lstStyle/>
          <a:p>
            <a:r>
              <a:rPr lang="es-ES" sz="2400" b="1" noProof="0" dirty="0"/>
              <a:t>Modificaciones</a:t>
            </a:r>
          </a:p>
        </p:txBody>
      </p:sp>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4698" y="933467"/>
            <a:ext cx="7205116" cy="5145603"/>
          </a:xfrm>
          <a:ln w="3175">
            <a:solidFill>
              <a:schemeClr val="tx1"/>
            </a:solidFill>
          </a:ln>
        </p:spPr>
      </p:pic>
    </p:spTree>
    <p:extLst>
      <p:ext uri="{BB962C8B-B14F-4D97-AF65-F5344CB8AC3E}">
        <p14:creationId xmlns:p14="http://schemas.microsoft.com/office/powerpoint/2010/main" val="61751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47252239"/>
              </p:ext>
            </p:extLst>
          </p:nvPr>
        </p:nvGraphicFramePr>
        <p:xfrm>
          <a:off x="668079" y="856197"/>
          <a:ext cx="10515600" cy="514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CCD94FFD-A47D-FF37-0771-CCC83A126B0B}"/>
              </a:ext>
            </a:extLst>
          </p:cNvPr>
          <p:cNvSpPr txBox="1"/>
          <p:nvPr/>
        </p:nvSpPr>
        <p:spPr>
          <a:xfrm>
            <a:off x="705293" y="310117"/>
            <a:ext cx="5220586" cy="461665"/>
          </a:xfrm>
          <a:prstGeom prst="rect">
            <a:avLst/>
          </a:prstGeom>
          <a:noFill/>
        </p:spPr>
        <p:txBody>
          <a:bodyPr wrap="square" rtlCol="0">
            <a:spAutoFit/>
          </a:bodyPr>
          <a:lstStyle/>
          <a:p>
            <a:r>
              <a:rPr lang="es-ES" sz="2400" b="1" noProof="0" dirty="0"/>
              <a:t>Subcontratación</a:t>
            </a:r>
          </a:p>
        </p:txBody>
      </p:sp>
    </p:spTree>
    <p:extLst>
      <p:ext uri="{BB962C8B-B14F-4D97-AF65-F5344CB8AC3E}">
        <p14:creationId xmlns:p14="http://schemas.microsoft.com/office/powerpoint/2010/main" val="277006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nvPr>
        </p:nvGraphicFramePr>
        <p:xfrm>
          <a:off x="668079" y="1040925"/>
          <a:ext cx="10515600" cy="514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CCD94FFD-A47D-FF37-0771-CCC83A126B0B}"/>
              </a:ext>
            </a:extLst>
          </p:cNvPr>
          <p:cNvSpPr txBox="1"/>
          <p:nvPr/>
        </p:nvSpPr>
        <p:spPr>
          <a:xfrm>
            <a:off x="705293" y="310117"/>
            <a:ext cx="5220586" cy="461665"/>
          </a:xfrm>
          <a:prstGeom prst="rect">
            <a:avLst/>
          </a:prstGeom>
          <a:noFill/>
        </p:spPr>
        <p:txBody>
          <a:bodyPr wrap="square" rtlCol="0">
            <a:spAutoFit/>
          </a:bodyPr>
          <a:lstStyle/>
          <a:p>
            <a:r>
              <a:rPr lang="es-ES" sz="2400" b="1" noProof="0" dirty="0"/>
              <a:t>Subcontratación</a:t>
            </a:r>
          </a:p>
        </p:txBody>
      </p:sp>
    </p:spTree>
    <p:extLst>
      <p:ext uri="{BB962C8B-B14F-4D97-AF65-F5344CB8AC3E}">
        <p14:creationId xmlns:p14="http://schemas.microsoft.com/office/powerpoint/2010/main" val="413299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691" y="966788"/>
            <a:ext cx="9352619" cy="5199062"/>
          </a:xfrm>
        </p:spPr>
      </p:pic>
      <p:sp>
        <p:nvSpPr>
          <p:cNvPr id="4" name="CuadroTexto 3">
            <a:extLst>
              <a:ext uri="{FF2B5EF4-FFF2-40B4-BE49-F238E27FC236}">
                <a16:creationId xmlns:a16="http://schemas.microsoft.com/office/drawing/2014/main" id="{CA70E4A2-BC37-6797-6936-527DFF25AB28}"/>
              </a:ext>
            </a:extLst>
          </p:cNvPr>
          <p:cNvSpPr txBox="1"/>
          <p:nvPr/>
        </p:nvSpPr>
        <p:spPr>
          <a:xfrm>
            <a:off x="705293" y="310117"/>
            <a:ext cx="5220586" cy="461665"/>
          </a:xfrm>
          <a:prstGeom prst="rect">
            <a:avLst/>
          </a:prstGeom>
          <a:noFill/>
        </p:spPr>
        <p:txBody>
          <a:bodyPr wrap="square" rtlCol="0">
            <a:spAutoFit/>
          </a:bodyPr>
          <a:lstStyle/>
          <a:p>
            <a:r>
              <a:rPr lang="es-ES" sz="2400" b="1" noProof="0" dirty="0"/>
              <a:t>Subcontratación</a:t>
            </a:r>
          </a:p>
        </p:txBody>
      </p:sp>
    </p:spTree>
    <p:extLst>
      <p:ext uri="{BB962C8B-B14F-4D97-AF65-F5344CB8AC3E}">
        <p14:creationId xmlns:p14="http://schemas.microsoft.com/office/powerpoint/2010/main" val="261292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70E4A2-BC37-6797-6936-527DFF25AB28}"/>
              </a:ext>
            </a:extLst>
          </p:cNvPr>
          <p:cNvSpPr txBox="1"/>
          <p:nvPr/>
        </p:nvSpPr>
        <p:spPr>
          <a:xfrm>
            <a:off x="705293" y="310117"/>
            <a:ext cx="5220586" cy="461665"/>
          </a:xfrm>
          <a:prstGeom prst="rect">
            <a:avLst/>
          </a:prstGeom>
          <a:noFill/>
        </p:spPr>
        <p:txBody>
          <a:bodyPr wrap="square" rtlCol="0">
            <a:spAutoFit/>
          </a:bodyPr>
          <a:lstStyle/>
          <a:p>
            <a:r>
              <a:rPr lang="es-ES" sz="2400" b="1" noProof="0" dirty="0"/>
              <a:t>Subcontratación</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588" y="796636"/>
            <a:ext cx="10104582" cy="5264727"/>
          </a:xfrm>
          <a:ln w="3175">
            <a:solidFill>
              <a:schemeClr val="tx1"/>
            </a:solidFill>
          </a:ln>
        </p:spPr>
      </p:pic>
    </p:spTree>
    <p:extLst>
      <p:ext uri="{BB962C8B-B14F-4D97-AF65-F5344CB8AC3E}">
        <p14:creationId xmlns:p14="http://schemas.microsoft.com/office/powerpoint/2010/main" val="253851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704850" y="855663"/>
          <a:ext cx="10515600" cy="514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CCD94FFD-A47D-FF37-0771-CCC83A126B0B}"/>
              </a:ext>
            </a:extLst>
          </p:cNvPr>
          <p:cNvSpPr txBox="1"/>
          <p:nvPr/>
        </p:nvSpPr>
        <p:spPr>
          <a:xfrm>
            <a:off x="705293" y="310117"/>
            <a:ext cx="5220586" cy="461665"/>
          </a:xfrm>
          <a:prstGeom prst="rect">
            <a:avLst/>
          </a:prstGeom>
          <a:noFill/>
        </p:spPr>
        <p:txBody>
          <a:bodyPr wrap="square" rtlCol="0">
            <a:spAutoFit/>
          </a:bodyPr>
          <a:lstStyle/>
          <a:p>
            <a:r>
              <a:rPr lang="es-ES" sz="2400" b="1" dirty="0"/>
              <a:t>Renuncias</a:t>
            </a:r>
            <a:endParaRPr lang="es-ES" sz="2400" b="1" noProof="0" dirty="0"/>
          </a:p>
        </p:txBody>
      </p:sp>
    </p:spTree>
    <p:extLst>
      <p:ext uri="{BB962C8B-B14F-4D97-AF65-F5344CB8AC3E}">
        <p14:creationId xmlns:p14="http://schemas.microsoft.com/office/powerpoint/2010/main" val="128560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1" y="966788"/>
            <a:ext cx="10695708" cy="5199062"/>
          </a:xfrm>
        </p:spPr>
      </p:pic>
      <p:sp>
        <p:nvSpPr>
          <p:cNvPr id="4" name="CuadroTexto 3">
            <a:extLst>
              <a:ext uri="{FF2B5EF4-FFF2-40B4-BE49-F238E27FC236}">
                <a16:creationId xmlns:a16="http://schemas.microsoft.com/office/drawing/2014/main" id="{CA70E4A2-BC37-6797-6936-527DFF25AB28}"/>
              </a:ext>
            </a:extLst>
          </p:cNvPr>
          <p:cNvSpPr txBox="1"/>
          <p:nvPr/>
        </p:nvSpPr>
        <p:spPr>
          <a:xfrm>
            <a:off x="705293" y="310117"/>
            <a:ext cx="5220586" cy="461665"/>
          </a:xfrm>
          <a:prstGeom prst="rect">
            <a:avLst/>
          </a:prstGeom>
          <a:noFill/>
        </p:spPr>
        <p:txBody>
          <a:bodyPr wrap="square" rtlCol="0">
            <a:spAutoFit/>
          </a:bodyPr>
          <a:lstStyle/>
          <a:p>
            <a:r>
              <a:rPr lang="es-ES" sz="2400" b="1" dirty="0"/>
              <a:t>Renuncias</a:t>
            </a:r>
            <a:endParaRPr lang="es-ES" sz="2400" b="1" noProof="0" dirty="0"/>
          </a:p>
        </p:txBody>
      </p:sp>
    </p:spTree>
    <p:extLst>
      <p:ext uri="{BB962C8B-B14F-4D97-AF65-F5344CB8AC3E}">
        <p14:creationId xmlns:p14="http://schemas.microsoft.com/office/powerpoint/2010/main" val="200050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nvPr>
        </p:nvGraphicFramePr>
        <p:xfrm>
          <a:off x="705293" y="856197"/>
          <a:ext cx="10515600" cy="514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CCD94FFD-A47D-FF37-0771-CCC83A126B0B}"/>
              </a:ext>
            </a:extLst>
          </p:cNvPr>
          <p:cNvSpPr txBox="1"/>
          <p:nvPr/>
        </p:nvSpPr>
        <p:spPr>
          <a:xfrm>
            <a:off x="705293" y="310117"/>
            <a:ext cx="5220586" cy="461665"/>
          </a:xfrm>
          <a:prstGeom prst="rect">
            <a:avLst/>
          </a:prstGeom>
          <a:noFill/>
        </p:spPr>
        <p:txBody>
          <a:bodyPr wrap="square" rtlCol="0">
            <a:spAutoFit/>
          </a:bodyPr>
          <a:lstStyle/>
          <a:p>
            <a:r>
              <a:rPr lang="es-ES" sz="2400" b="1" noProof="0" dirty="0"/>
              <a:t>Buzón consultas</a:t>
            </a:r>
          </a:p>
        </p:txBody>
      </p:sp>
    </p:spTree>
    <p:extLst>
      <p:ext uri="{BB962C8B-B14F-4D97-AF65-F5344CB8AC3E}">
        <p14:creationId xmlns:p14="http://schemas.microsoft.com/office/powerpoint/2010/main" val="141265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8FAFD6-D330-38B5-36DF-12893E8B846F}"/>
              </a:ext>
            </a:extLst>
          </p:cNvPr>
          <p:cNvSpPr txBox="1"/>
          <p:nvPr/>
        </p:nvSpPr>
        <p:spPr>
          <a:xfrm>
            <a:off x="1130595" y="1551401"/>
            <a:ext cx="9930810" cy="1661993"/>
          </a:xfrm>
          <a:prstGeom prst="rect">
            <a:avLst/>
          </a:prstGeom>
          <a:noFill/>
        </p:spPr>
        <p:txBody>
          <a:bodyPr wrap="square" rtlCol="0">
            <a:spAutoFit/>
          </a:bodyPr>
          <a:lstStyle/>
          <a:p>
            <a:r>
              <a:rPr lang="es-ES" sz="3000" b="1" noProof="0" dirty="0">
                <a:effectLst/>
                <a:latin typeface="Arial" panose="020B0604020202020204" pitchFamily="34" charset="0"/>
                <a:ea typeface="Aptos" panose="020B0004020202020204" pitchFamily="34" charset="0"/>
              </a:rPr>
              <a:t>Justificación </a:t>
            </a:r>
            <a:r>
              <a:rPr lang="es-ES" sz="3000" b="1" dirty="0">
                <a:latin typeface="Arial" panose="020B0604020202020204" pitchFamily="34" charset="0"/>
                <a:ea typeface="Aptos" panose="020B0004020202020204" pitchFamily="34" charset="0"/>
              </a:rPr>
              <a:t>T</a:t>
            </a:r>
            <a:r>
              <a:rPr lang="es-ES" sz="3000" b="1" noProof="0" dirty="0" err="1">
                <a:effectLst/>
                <a:latin typeface="Arial" panose="020B0604020202020204" pitchFamily="34" charset="0"/>
                <a:ea typeface="Aptos" panose="020B0004020202020204" pitchFamily="34" charset="0"/>
              </a:rPr>
              <a:t>écnica</a:t>
            </a:r>
            <a:endParaRPr lang="es-ES" sz="3000" b="1" noProof="0" dirty="0">
              <a:effectLst/>
              <a:latin typeface="Arial" panose="020B0604020202020204" pitchFamily="34" charset="0"/>
              <a:ea typeface="Aptos" panose="020B0004020202020204" pitchFamily="34" charset="0"/>
            </a:endParaRPr>
          </a:p>
          <a:p>
            <a:endParaRPr lang="es-ES" sz="1800" noProof="0" dirty="0">
              <a:effectLst/>
              <a:latin typeface="Arial" panose="020B0604020202020204" pitchFamily="34" charset="0"/>
              <a:ea typeface="Aptos" panose="020B0004020202020204" pitchFamily="34" charset="0"/>
            </a:endParaRPr>
          </a:p>
          <a:p>
            <a:r>
              <a:rPr lang="es-ES" sz="1800" noProof="0" dirty="0">
                <a:effectLst/>
                <a:latin typeface="Arial" panose="020B0604020202020204" pitchFamily="34" charset="0"/>
                <a:ea typeface="Aptos" panose="020B0004020202020204" pitchFamily="34" charset="0"/>
              </a:rPr>
              <a:t>D. Pablo López de la Puerta</a:t>
            </a:r>
          </a:p>
          <a:p>
            <a:endParaRPr lang="es-ES" dirty="0">
              <a:latin typeface="Arial" panose="020B0604020202020204" pitchFamily="34" charset="0"/>
              <a:ea typeface="Aptos" panose="020B0004020202020204" pitchFamily="34" charset="0"/>
            </a:endParaRPr>
          </a:p>
          <a:p>
            <a:r>
              <a:rPr lang="es-ES" sz="1800" noProof="0" dirty="0">
                <a:effectLst/>
                <a:latin typeface="Arial" panose="020B0604020202020204" pitchFamily="34" charset="0"/>
                <a:ea typeface="Aptos" panose="020B0004020202020204" pitchFamily="34" charset="0"/>
              </a:rPr>
              <a:t>Jefe de servicio </a:t>
            </a:r>
            <a:r>
              <a:rPr lang="es-ES" noProof="0" dirty="0">
                <a:latin typeface="Arial" panose="020B0604020202020204" pitchFamily="34" charset="0"/>
                <a:ea typeface="Aptos" panose="020B0004020202020204" pitchFamily="34" charset="0"/>
              </a:rPr>
              <a:t>Subdirección </a:t>
            </a:r>
            <a:r>
              <a:rPr lang="es-ES" sz="1800" noProof="0" dirty="0">
                <a:effectLst/>
                <a:latin typeface="Arial" panose="020B0604020202020204" pitchFamily="34" charset="0"/>
                <a:ea typeface="Aptos" panose="020B0004020202020204" pitchFamily="34" charset="0"/>
              </a:rPr>
              <a:t>General de Análisis y Estrategia de Agenda 2030</a:t>
            </a:r>
            <a:endParaRPr lang="es-ES" noProof="0" dirty="0"/>
          </a:p>
        </p:txBody>
      </p:sp>
    </p:spTree>
    <p:extLst>
      <p:ext uri="{BB962C8B-B14F-4D97-AF65-F5344CB8AC3E}">
        <p14:creationId xmlns:p14="http://schemas.microsoft.com/office/powerpoint/2010/main" val="145300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72B5D04-BA30-D33B-4C6C-E02DC1EC50E5}"/>
              </a:ext>
            </a:extLst>
          </p:cNvPr>
          <p:cNvSpPr txBox="1"/>
          <p:nvPr/>
        </p:nvSpPr>
        <p:spPr>
          <a:xfrm>
            <a:off x="875414" y="831112"/>
            <a:ext cx="5220586" cy="461665"/>
          </a:xfrm>
          <a:prstGeom prst="rect">
            <a:avLst/>
          </a:prstGeom>
          <a:noFill/>
        </p:spPr>
        <p:txBody>
          <a:bodyPr wrap="square" rtlCol="0">
            <a:spAutoFit/>
          </a:bodyPr>
          <a:lstStyle/>
          <a:p>
            <a:r>
              <a:rPr lang="es-ES" sz="2400" b="1" noProof="0" dirty="0"/>
              <a:t>Justificación técnica de proyectos</a:t>
            </a:r>
          </a:p>
        </p:txBody>
      </p:sp>
      <p:sp>
        <p:nvSpPr>
          <p:cNvPr id="4" name="CuadroTexto 3">
            <a:extLst>
              <a:ext uri="{FF2B5EF4-FFF2-40B4-BE49-F238E27FC236}">
                <a16:creationId xmlns:a16="http://schemas.microsoft.com/office/drawing/2014/main" id="{515FED77-0B3C-EA59-3418-2FE451487953}"/>
              </a:ext>
            </a:extLst>
          </p:cNvPr>
          <p:cNvSpPr txBox="1"/>
          <p:nvPr/>
        </p:nvSpPr>
        <p:spPr>
          <a:xfrm>
            <a:off x="952795" y="1905507"/>
            <a:ext cx="9753305" cy="2800767"/>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000" noProof="0" dirty="0">
                <a:latin typeface="Arial" panose="020B0604020202020204" pitchFamily="34" charset="0"/>
                <a:cs typeface="Arial" panose="020B0604020202020204" pitchFamily="34" charset="0"/>
              </a:rPr>
              <a:t>Marco Legal</a:t>
            </a:r>
          </a:p>
          <a:p>
            <a:endParaRPr lang="es-ES" sz="2000" noProof="0" dirty="0">
              <a:latin typeface="Arial" panose="020B0604020202020204" pitchFamily="34" charset="0"/>
              <a:cs typeface="Arial" panose="020B0604020202020204" pitchFamily="34" charset="0"/>
            </a:endParaRPr>
          </a:p>
          <a:p>
            <a:r>
              <a:rPr lang="es-ES" sz="2000" noProof="0" dirty="0">
                <a:latin typeface="Arial" panose="020B0604020202020204" pitchFamily="34" charset="0"/>
                <a:cs typeface="Arial" panose="020B0604020202020204" pitchFamily="34" charset="0"/>
              </a:rPr>
              <a:t>Documentación Justificativa</a:t>
            </a:r>
          </a:p>
          <a:p>
            <a:endParaRPr lang="es-ES" sz="2000" noProof="0" dirty="0">
              <a:latin typeface="Arial" panose="020B0604020202020204" pitchFamily="34" charset="0"/>
              <a:cs typeface="Arial" panose="020B0604020202020204" pitchFamily="34" charset="0"/>
            </a:endParaRPr>
          </a:p>
          <a:p>
            <a:r>
              <a:rPr lang="es-ES" sz="2000" noProof="0" dirty="0">
                <a:latin typeface="Arial" panose="020B0604020202020204" pitchFamily="34" charset="0"/>
                <a:cs typeface="Arial" panose="020B0604020202020204" pitchFamily="34" charset="0"/>
              </a:rPr>
              <a:t>Evidencias realización actividades</a:t>
            </a:r>
          </a:p>
          <a:p>
            <a:endParaRPr lang="es-ES" sz="2000" noProof="0" dirty="0">
              <a:latin typeface="Arial" panose="020B0604020202020204" pitchFamily="34" charset="0"/>
              <a:cs typeface="Arial" panose="020B0604020202020204" pitchFamily="34" charset="0"/>
            </a:endParaRPr>
          </a:p>
          <a:p>
            <a:r>
              <a:rPr lang="es-ES" sz="2000" noProof="0" dirty="0">
                <a:latin typeface="Arial" panose="020B0604020202020204" pitchFamily="34" charset="0"/>
                <a:cs typeface="Arial" panose="020B0604020202020204" pitchFamily="34" charset="0"/>
              </a:rPr>
              <a:t>Uso de logos</a:t>
            </a:r>
            <a:endParaRPr lang="es-ES" sz="2000" noProof="0" dirty="0"/>
          </a:p>
          <a:p>
            <a:endParaRPr lang="es-ES" noProof="0" dirty="0"/>
          </a:p>
          <a:p>
            <a:endParaRPr lang="es-ES" noProof="0" dirty="0"/>
          </a:p>
        </p:txBody>
      </p:sp>
    </p:spTree>
    <p:extLst>
      <p:ext uri="{BB962C8B-B14F-4D97-AF65-F5344CB8AC3E}">
        <p14:creationId xmlns:p14="http://schemas.microsoft.com/office/powerpoint/2010/main" val="126110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C452CA-3F1B-2DAF-C597-7395ACC113FD}"/>
              </a:ext>
            </a:extLst>
          </p:cNvPr>
          <p:cNvSpPr txBox="1"/>
          <p:nvPr/>
        </p:nvSpPr>
        <p:spPr>
          <a:xfrm>
            <a:off x="726558" y="705177"/>
            <a:ext cx="10738884" cy="1015663"/>
          </a:xfrm>
          <a:prstGeom prst="rect">
            <a:avLst/>
          </a:prstGeom>
          <a:noFill/>
        </p:spPr>
        <p:txBody>
          <a:bodyPr wrap="square" rtlCol="0">
            <a:spAutoFit/>
          </a:bodyPr>
          <a:lstStyle/>
          <a:p>
            <a:r>
              <a:rPr lang="es-ES" sz="3000" b="1" kern="100" noProof="0" dirty="0">
                <a:effectLst/>
                <a:latin typeface="Arial" panose="020B0604020202020204" pitchFamily="34" charset="0"/>
                <a:ea typeface="Aptos" panose="020B0004020202020204" pitchFamily="34" charset="0"/>
                <a:cs typeface="Times New Roman" panose="02020603050405020304" pitchFamily="18" charset="0"/>
              </a:rPr>
              <a:t>Bienvenida</a:t>
            </a:r>
          </a:p>
          <a:p>
            <a:r>
              <a:rPr lang="es-ES" sz="1000" b="1" kern="100" noProof="0" dirty="0">
                <a:effectLst/>
                <a:latin typeface="Arial" panose="020B0604020202020204" pitchFamily="34" charset="0"/>
                <a:ea typeface="Aptos" panose="020B0004020202020204" pitchFamily="34" charset="0"/>
                <a:cs typeface="Times New Roman" panose="02020603050405020304" pitchFamily="18" charset="0"/>
              </a:rPr>
              <a:t> </a:t>
            </a:r>
          </a:p>
          <a:p>
            <a:r>
              <a:rPr lang="es-ES" sz="2000" b="1" kern="100" noProof="0" dirty="0">
                <a:effectLst/>
                <a:latin typeface="Arial" panose="020B0604020202020204" pitchFamily="34" charset="0"/>
                <a:ea typeface="Aptos" panose="020B0004020202020204" pitchFamily="34" charset="0"/>
                <a:cs typeface="Times New Roman" panose="02020603050405020304" pitchFamily="18" charset="0"/>
              </a:rPr>
              <a:t>Dª Paula Fernández-Wulff Barreiro </a:t>
            </a:r>
            <a:r>
              <a:rPr lang="es-ES" sz="2000" kern="100" noProof="0" dirty="0">
                <a:effectLst/>
                <a:latin typeface="Arial" panose="020B0604020202020204" pitchFamily="34" charset="0"/>
                <a:ea typeface="Aptos" panose="020B0004020202020204" pitchFamily="34" charset="0"/>
                <a:cs typeface="Times New Roman" panose="02020603050405020304" pitchFamily="18" charset="0"/>
              </a:rPr>
              <a:t>(Directora General de Agenda 2030)</a:t>
            </a:r>
            <a:endParaRPr lang="es-ES" sz="2000" kern="100" noProof="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80F8B130-711E-1B03-C023-6A00DCA18A79}"/>
              </a:ext>
            </a:extLst>
          </p:cNvPr>
          <p:cNvSpPr txBox="1"/>
          <p:nvPr/>
        </p:nvSpPr>
        <p:spPr>
          <a:xfrm>
            <a:off x="869133" y="2223271"/>
            <a:ext cx="11060317" cy="3477875"/>
          </a:xfrm>
          <a:prstGeom prst="rect">
            <a:avLst/>
          </a:prstGeom>
          <a:noFill/>
        </p:spPr>
        <p:txBody>
          <a:bodyPr wrap="square" rtlCol="0">
            <a:spAutoFit/>
          </a:bodyPr>
          <a:lstStyle/>
          <a:p>
            <a:r>
              <a:rPr lang="es-ES" sz="2000" kern="100" dirty="0">
                <a:latin typeface="Arial" panose="020B0604020202020204" pitchFamily="34" charset="0"/>
                <a:ea typeface="Aptos" panose="020B0004020202020204" pitchFamily="34" charset="0"/>
                <a:cs typeface="Times New Roman" panose="02020603050405020304" pitchFamily="18" charset="0"/>
              </a:rPr>
              <a:t>Contribución de la </a:t>
            </a:r>
            <a:r>
              <a:rPr lang="es-ES" sz="2000" u="sng" kern="100" dirty="0">
                <a:latin typeface="Arial" panose="020B0604020202020204" pitchFamily="34" charset="0"/>
                <a:ea typeface="Aptos" panose="020B0004020202020204" pitchFamily="34" charset="0"/>
                <a:cs typeface="Times New Roman" panose="02020603050405020304" pitchFamily="18" charset="0"/>
              </a:rPr>
              <a:t>sociedad civil organizada</a:t>
            </a:r>
            <a:r>
              <a:rPr lang="es-ES" sz="2000" kern="100" dirty="0">
                <a:latin typeface="Arial" panose="020B0604020202020204" pitchFamily="34" charset="0"/>
                <a:ea typeface="Aptos" panose="020B0004020202020204" pitchFamily="34" charset="0"/>
                <a:cs typeface="Times New Roman" panose="02020603050405020304" pitchFamily="18" charset="0"/>
              </a:rPr>
              <a:t>, </a:t>
            </a:r>
            <a:r>
              <a:rPr lang="es-ES" sz="2000" u="sng" kern="100" dirty="0">
                <a:latin typeface="Arial" panose="020B0604020202020204" pitchFamily="34" charset="0"/>
                <a:ea typeface="Aptos" panose="020B0004020202020204" pitchFamily="34" charset="0"/>
                <a:cs typeface="Times New Roman" panose="02020603050405020304" pitchFamily="18" charset="0"/>
              </a:rPr>
              <a:t>entidades de economía social </a:t>
            </a:r>
            <a:r>
              <a:rPr lang="es-ES" sz="2000" kern="100" dirty="0">
                <a:latin typeface="Arial" panose="020B0604020202020204" pitchFamily="34" charset="0"/>
                <a:ea typeface="Aptos" panose="020B0004020202020204" pitchFamily="34" charset="0"/>
                <a:cs typeface="Times New Roman" panose="02020603050405020304" pitchFamily="18" charset="0"/>
              </a:rPr>
              <a:t>y de la </a:t>
            </a:r>
            <a:r>
              <a:rPr lang="es-ES" sz="2000" u="sng" kern="100" dirty="0">
                <a:latin typeface="Arial" panose="020B0604020202020204" pitchFamily="34" charset="0"/>
                <a:ea typeface="Aptos" panose="020B0004020202020204" pitchFamily="34" charset="0"/>
                <a:cs typeface="Times New Roman" panose="02020603050405020304" pitchFamily="18" charset="0"/>
              </a:rPr>
              <a:t>academia</a:t>
            </a:r>
            <a:r>
              <a:rPr lang="es-ES" sz="2000" kern="100" dirty="0">
                <a:latin typeface="Arial" panose="020B0604020202020204" pitchFamily="34" charset="0"/>
                <a:ea typeface="Aptos" panose="020B0004020202020204" pitchFamily="34" charset="0"/>
                <a:cs typeface="Times New Roman" panose="02020603050405020304" pitchFamily="18" charset="0"/>
              </a:rPr>
              <a:t> a la consecución de los ODS.</a:t>
            </a:r>
          </a:p>
          <a:p>
            <a:endParaRPr lang="es-ES" sz="2000" kern="100" dirty="0">
              <a:latin typeface="Arial" panose="020B0604020202020204" pitchFamily="34" charset="0"/>
              <a:ea typeface="Aptos" panose="020B0004020202020204" pitchFamily="34" charset="0"/>
              <a:cs typeface="Times New Roman" panose="02020603050405020304" pitchFamily="18" charset="0"/>
            </a:endParaRPr>
          </a:p>
          <a:p>
            <a:r>
              <a:rPr lang="es-ES" sz="2000" kern="100" dirty="0">
                <a:latin typeface="Arial" panose="020B0604020202020204" pitchFamily="34" charset="0"/>
                <a:ea typeface="Aptos" panose="020B0004020202020204" pitchFamily="34" charset="0"/>
                <a:cs typeface="Times New Roman" panose="02020603050405020304" pitchFamily="18" charset="0"/>
              </a:rPr>
              <a:t>Replicabilidad de </a:t>
            </a:r>
            <a:r>
              <a:rPr lang="es-ES" sz="2000" b="1" kern="100" dirty="0">
                <a:latin typeface="Arial" panose="020B0604020202020204" pitchFamily="34" charset="0"/>
                <a:ea typeface="Aptos" panose="020B0004020202020204" pitchFamily="34" charset="0"/>
                <a:cs typeface="Times New Roman" panose="02020603050405020304" pitchFamily="18" charset="0"/>
              </a:rPr>
              <a:t>buenas prácticas </a:t>
            </a:r>
            <a:r>
              <a:rPr lang="es-ES" sz="2000" kern="100" dirty="0">
                <a:latin typeface="Arial" panose="020B0604020202020204" pitchFamily="34" charset="0"/>
                <a:ea typeface="Aptos" panose="020B0004020202020204" pitchFamily="34" charset="0"/>
                <a:cs typeface="Times New Roman" panose="02020603050405020304" pitchFamily="18" charset="0"/>
              </a:rPr>
              <a:t>de innovación social.</a:t>
            </a:r>
          </a:p>
          <a:p>
            <a:endParaRPr lang="es-ES" sz="2000" kern="100" dirty="0">
              <a:latin typeface="Arial" panose="020B0604020202020204" pitchFamily="34" charset="0"/>
              <a:ea typeface="Aptos" panose="020B0004020202020204" pitchFamily="34" charset="0"/>
              <a:cs typeface="Times New Roman" panose="02020603050405020304" pitchFamily="18" charset="0"/>
            </a:endParaRPr>
          </a:p>
          <a:p>
            <a:r>
              <a:rPr lang="es-ES" sz="2000" kern="100" dirty="0">
                <a:latin typeface="Arial" panose="020B0604020202020204" pitchFamily="34" charset="0"/>
                <a:ea typeface="Aptos" panose="020B0004020202020204" pitchFamily="34" charset="0"/>
                <a:cs typeface="Times New Roman" panose="02020603050405020304" pitchFamily="18" charset="0"/>
              </a:rPr>
              <a:t>Trabajo en red y generación de </a:t>
            </a:r>
            <a:r>
              <a:rPr lang="es-ES" sz="2000" b="1" kern="100" dirty="0">
                <a:latin typeface="Arial" panose="020B0604020202020204" pitchFamily="34" charset="0"/>
                <a:ea typeface="Aptos" panose="020B0004020202020204" pitchFamily="34" charset="0"/>
                <a:cs typeface="Times New Roman" panose="02020603050405020304" pitchFamily="18" charset="0"/>
              </a:rPr>
              <a:t>alianzas </a:t>
            </a:r>
            <a:r>
              <a:rPr lang="es-ES" sz="2000" b="1" kern="100" dirty="0" err="1">
                <a:latin typeface="Arial" panose="020B0604020202020204" pitchFamily="34" charset="0"/>
                <a:ea typeface="Aptos" panose="020B0004020202020204" pitchFamily="34" charset="0"/>
                <a:cs typeface="Times New Roman" panose="02020603050405020304" pitchFamily="18" charset="0"/>
              </a:rPr>
              <a:t>multiactor</a:t>
            </a:r>
            <a:r>
              <a:rPr lang="es-ES" sz="2000" b="1" kern="100" dirty="0">
                <a:latin typeface="Arial" panose="020B0604020202020204" pitchFamily="34" charset="0"/>
                <a:ea typeface="Aptos" panose="020B0004020202020204" pitchFamily="34" charset="0"/>
                <a:cs typeface="Times New Roman" panose="02020603050405020304" pitchFamily="18" charset="0"/>
              </a:rPr>
              <a:t> y multinivel</a:t>
            </a:r>
            <a:r>
              <a:rPr lang="es-ES" sz="2000" kern="100" dirty="0">
                <a:latin typeface="Arial" panose="020B0604020202020204" pitchFamily="34" charset="0"/>
                <a:ea typeface="Aptos" panose="020B0004020202020204" pitchFamily="34" charset="0"/>
                <a:cs typeface="Times New Roman" panose="02020603050405020304" pitchFamily="18" charset="0"/>
              </a:rPr>
              <a:t>.</a:t>
            </a:r>
          </a:p>
          <a:p>
            <a:endParaRPr lang="es-ES" sz="2000" kern="100" dirty="0">
              <a:latin typeface="Arial" panose="020B0604020202020204" pitchFamily="34" charset="0"/>
              <a:ea typeface="Aptos" panose="020B0004020202020204" pitchFamily="34" charset="0"/>
              <a:cs typeface="Times New Roman" panose="02020603050405020304" pitchFamily="18" charset="0"/>
            </a:endParaRPr>
          </a:p>
          <a:p>
            <a:r>
              <a:rPr lang="es-ES" sz="2000" b="1" kern="100" dirty="0">
                <a:latin typeface="Arial" panose="020B0604020202020204" pitchFamily="34" charset="0"/>
                <a:ea typeface="Aptos" panose="020B0004020202020204" pitchFamily="34" charset="0"/>
                <a:cs typeface="Times New Roman" panose="02020603050405020304" pitchFamily="18" charset="0"/>
              </a:rPr>
              <a:t>Comunicación</a:t>
            </a:r>
            <a:r>
              <a:rPr lang="es-ES" sz="2000" kern="100" dirty="0">
                <a:latin typeface="Arial" panose="020B0604020202020204" pitchFamily="34" charset="0"/>
                <a:ea typeface="Aptos" panose="020B0004020202020204" pitchFamily="34" charset="0"/>
                <a:cs typeface="Times New Roman" panose="02020603050405020304" pitchFamily="18" charset="0"/>
              </a:rPr>
              <a:t> transformadora que generen implicación de la sociedad.</a:t>
            </a:r>
          </a:p>
          <a:p>
            <a:endParaRPr lang="es-ES" sz="2000" kern="100" dirty="0">
              <a:latin typeface="Arial" panose="020B0604020202020204" pitchFamily="34" charset="0"/>
              <a:ea typeface="Aptos" panose="020B0004020202020204" pitchFamily="34" charset="0"/>
              <a:cs typeface="Times New Roman" panose="02020603050405020304" pitchFamily="18" charset="0"/>
            </a:endParaRPr>
          </a:p>
          <a:p>
            <a:r>
              <a:rPr lang="es-ES" sz="2000" b="1" kern="100" dirty="0">
                <a:latin typeface="Arial" panose="020B0604020202020204" pitchFamily="34" charset="0"/>
                <a:ea typeface="Aptos" panose="020B0004020202020204" pitchFamily="34" charset="0"/>
                <a:cs typeface="Times New Roman" panose="02020603050405020304" pitchFamily="18" charset="0"/>
              </a:rPr>
              <a:t>Coherencia</a:t>
            </a:r>
            <a:r>
              <a:rPr lang="es-ES" sz="2000" kern="100" dirty="0">
                <a:latin typeface="Arial" panose="020B0604020202020204" pitchFamily="34" charset="0"/>
                <a:ea typeface="Aptos" panose="020B0004020202020204" pitchFamily="34" charset="0"/>
                <a:cs typeface="Times New Roman" panose="02020603050405020304" pitchFamily="18" charset="0"/>
              </a:rPr>
              <a:t> de políticas públicas y planificación estratégica alineadas con los ODS.</a:t>
            </a:r>
          </a:p>
          <a:p>
            <a:endParaRPr lang="es-ES" sz="2000" kern="100" dirty="0">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1815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4F4C9F-8440-8E58-5550-EA4B1D0AAC98}"/>
              </a:ext>
            </a:extLst>
          </p:cNvPr>
          <p:cNvSpPr txBox="1"/>
          <p:nvPr/>
        </p:nvSpPr>
        <p:spPr>
          <a:xfrm>
            <a:off x="634113" y="1193103"/>
            <a:ext cx="9930810" cy="4985980"/>
          </a:xfrm>
          <a:prstGeom prst="rect">
            <a:avLst/>
          </a:prstGeom>
          <a:noFill/>
        </p:spPr>
        <p:txBody>
          <a:bodyPr wrap="square" rtlCol="0">
            <a:spAutoFit/>
          </a:bodyPr>
          <a:lstStyle/>
          <a:p>
            <a:pPr marL="285750" indent="-285750" algn="just">
              <a:buFont typeface="Wingdings" panose="05000000000000000000" pitchFamily="2" charset="2"/>
              <a:buChar char="Ø"/>
            </a:pPr>
            <a:r>
              <a:rPr lang="es-ES" sz="2000" noProof="0" dirty="0">
                <a:effectLst/>
                <a:latin typeface="Arial" panose="020B0604020202020204" pitchFamily="34" charset="0"/>
                <a:ea typeface="Aptos" panose="020B0004020202020204" pitchFamily="34" charset="0"/>
                <a:cs typeface="Arial" panose="020B0604020202020204" pitchFamily="34" charset="0"/>
              </a:rPr>
              <a:t>Artículo 10 Orden </a:t>
            </a:r>
            <a:r>
              <a:rPr lang="es-ES" sz="2000" b="0" i="0" noProof="0" dirty="0">
                <a:solidFill>
                  <a:srgbClr val="000000"/>
                </a:solidFill>
                <a:effectLst/>
                <a:latin typeface="Arial" panose="020B0604020202020204" pitchFamily="34" charset="0"/>
                <a:cs typeface="Arial" panose="020B0604020202020204" pitchFamily="34" charset="0"/>
              </a:rPr>
              <a:t>DSA/921/2021 de 1 de septiembre, por la que se establecen las bases reguladoras para la concesión de subvenciones destinadas a actividades relacionadas con la promoción e implementación de la Agenda 2030 para el Desarrollo Sostenible en España.</a:t>
            </a:r>
          </a:p>
          <a:p>
            <a:pPr algn="just"/>
            <a:endParaRPr lang="es-ES" sz="2000" noProof="0" dirty="0">
              <a:solidFill>
                <a:srgbClr val="000000"/>
              </a:solidFill>
              <a:latin typeface="Arial" panose="020B0604020202020204" pitchFamily="34" charset="0"/>
              <a:cs typeface="Arial" panose="020B0604020202020204" pitchFamily="34" charset="0"/>
            </a:endParaRPr>
          </a:p>
          <a:p>
            <a:pPr algn="just"/>
            <a:endParaRPr lang="es-ES" sz="2000" noProof="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b="0" i="0" noProof="0" dirty="0">
                <a:solidFill>
                  <a:srgbClr val="000000"/>
                </a:solidFill>
                <a:effectLst/>
                <a:latin typeface="Arial" panose="020B0604020202020204" pitchFamily="34" charset="0"/>
                <a:cs typeface="Arial" panose="020B0604020202020204" pitchFamily="34" charset="0"/>
              </a:rPr>
              <a:t>Artículo 16 Resolución del Ministro de Derechos Sociales, Consumo y Agenda 2030, de 13 de mayo de 2024, por la que se convocan subvenciones para la realización de actividades relacionadas con la promoción e implementación de la Agenda 2030 para el Desarrollo Sostenible en España</a:t>
            </a:r>
          </a:p>
          <a:p>
            <a:pPr algn="just"/>
            <a:endParaRPr lang="es-ES" sz="2000" b="0" i="0" noProof="0" dirty="0">
              <a:solidFill>
                <a:srgbClr val="00000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s-ES" sz="2000" noProof="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b="1" noProof="0" dirty="0">
                <a:latin typeface="Arial" panose="020B0604020202020204" pitchFamily="34" charset="0"/>
                <a:cs typeface="Arial" panose="020B0604020202020204" pitchFamily="34" charset="0"/>
              </a:rPr>
              <a:t>La entidad beneficiaria tiene la obligación de justificar, en tiempo y forma, la realización del proyecto y el cumplimiento de la finalidad que determinaron la concesión de la subvención</a:t>
            </a:r>
            <a:endParaRPr lang="es-ES" sz="2000" b="1" i="0" noProof="0" dirty="0">
              <a:solidFill>
                <a:srgbClr val="000000"/>
              </a:solidFill>
              <a:effectLst/>
              <a:latin typeface="Arial" panose="020B0604020202020204" pitchFamily="34" charset="0"/>
              <a:cs typeface="Arial" panose="020B0604020202020204" pitchFamily="34" charset="0"/>
            </a:endParaRPr>
          </a:p>
          <a:p>
            <a:endParaRPr lang="es-ES" noProof="0" dirty="0"/>
          </a:p>
        </p:txBody>
      </p:sp>
      <p:sp>
        <p:nvSpPr>
          <p:cNvPr id="2" name="CuadroTexto 1">
            <a:extLst>
              <a:ext uri="{FF2B5EF4-FFF2-40B4-BE49-F238E27FC236}">
                <a16:creationId xmlns:a16="http://schemas.microsoft.com/office/drawing/2014/main" id="{6F2CD8CE-31AA-7465-FC6D-CA88F76E04FB}"/>
              </a:ext>
            </a:extLst>
          </p:cNvPr>
          <p:cNvSpPr txBox="1"/>
          <p:nvPr/>
        </p:nvSpPr>
        <p:spPr>
          <a:xfrm>
            <a:off x="875414" y="450317"/>
            <a:ext cx="5220586" cy="461665"/>
          </a:xfrm>
          <a:prstGeom prst="rect">
            <a:avLst/>
          </a:prstGeom>
          <a:noFill/>
        </p:spPr>
        <p:txBody>
          <a:bodyPr wrap="square" rtlCol="0">
            <a:spAutoFit/>
          </a:bodyPr>
          <a:lstStyle/>
          <a:p>
            <a:r>
              <a:rPr lang="es-ES" sz="2400" b="1" noProof="0" dirty="0"/>
              <a:t>Marco Legal</a:t>
            </a:r>
          </a:p>
        </p:txBody>
      </p:sp>
    </p:spTree>
    <p:extLst>
      <p:ext uri="{BB962C8B-B14F-4D97-AF65-F5344CB8AC3E}">
        <p14:creationId xmlns:p14="http://schemas.microsoft.com/office/powerpoint/2010/main" val="1714212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04134-BD24-1189-D038-2EE21C46DDB7}"/>
              </a:ext>
            </a:extLst>
          </p:cNvPr>
          <p:cNvSpPr>
            <a:spLocks noGrp="1"/>
          </p:cNvSpPr>
          <p:nvPr>
            <p:ph type="title"/>
          </p:nvPr>
        </p:nvSpPr>
        <p:spPr>
          <a:xfrm>
            <a:off x="680484" y="1190847"/>
            <a:ext cx="9236700" cy="565787"/>
          </a:xfrm>
        </p:spPr>
        <p:txBody>
          <a:bodyPr anchor="b">
            <a:normAutofit/>
          </a:bodyPr>
          <a:lstStyle/>
          <a:p>
            <a:r>
              <a:rPr lang="es-ES" sz="2600" b="1" noProof="0" dirty="0"/>
              <a:t>Reglas generales</a:t>
            </a:r>
          </a:p>
        </p:txBody>
      </p:sp>
      <p:sp>
        <p:nvSpPr>
          <p:cNvPr id="3" name="Marcador de contenido 2">
            <a:extLst>
              <a:ext uri="{FF2B5EF4-FFF2-40B4-BE49-F238E27FC236}">
                <a16:creationId xmlns:a16="http://schemas.microsoft.com/office/drawing/2014/main" id="{DFF1C95D-54CE-CB64-18E5-D0365E1127B7}"/>
              </a:ext>
            </a:extLst>
          </p:cNvPr>
          <p:cNvSpPr>
            <a:spLocks noGrp="1"/>
          </p:cNvSpPr>
          <p:nvPr>
            <p:ph idx="1"/>
          </p:nvPr>
        </p:nvSpPr>
        <p:spPr>
          <a:xfrm>
            <a:off x="680484" y="1828800"/>
            <a:ext cx="10845209" cy="3838353"/>
          </a:xfrm>
        </p:spPr>
        <p:txBody>
          <a:bodyPr anchor="ctr">
            <a:normAutofit/>
          </a:bodyPr>
          <a:lstStyle/>
          <a:p>
            <a:pPr algn="just">
              <a:spcBef>
                <a:spcPts val="200"/>
              </a:spcBef>
              <a:buNone/>
            </a:pPr>
            <a:r>
              <a:rPr lang="es-ES" sz="1500" b="1" noProof="0" dirty="0">
                <a:effectLst/>
                <a:latin typeface="Arial" panose="020B0604020202020204" pitchFamily="34" charset="0"/>
                <a:ea typeface="Times New Roman" panose="02020603050405020304" pitchFamily="18" charset="0"/>
                <a:cs typeface="Times New Roman" panose="02020603050405020304" pitchFamily="18" charset="0"/>
              </a:rPr>
              <a:t>Regla 1. Medio de presentación de la cuenta justificativa </a:t>
            </a:r>
          </a:p>
          <a:p>
            <a:pPr algn="just">
              <a:spcBef>
                <a:spcPts val="200"/>
              </a:spcBef>
              <a:buNone/>
            </a:pPr>
            <a:endParaRPr lang="es-ES" sz="1500" noProof="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200"/>
              </a:spcBef>
              <a:buNone/>
            </a:pPr>
            <a:r>
              <a:rPr lang="es-ES" sz="1500" noProof="0" dirty="0">
                <a:effectLst/>
                <a:latin typeface="Arial" panose="020B0604020202020204" pitchFamily="34" charset="0"/>
                <a:ea typeface="Calibri" panose="020F0502020204030204" pitchFamily="34" charset="0"/>
                <a:cs typeface="Times New Roman" panose="02020603050405020304" pitchFamily="18" charset="0"/>
              </a:rPr>
              <a:t>1. Los medios de presentación de la cuenta justificativa serán los siguientes:</a:t>
            </a:r>
            <a:endParaRPr lang="es-ES" sz="15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500" noProof="0" dirty="0">
                <a:effectLst/>
                <a:latin typeface="Arial" panose="020B0604020202020204" pitchFamily="34" charset="0"/>
                <a:ea typeface="Calibri" panose="020F0502020204030204" pitchFamily="34" charset="0"/>
                <a:cs typeface="Times New Roman" panose="02020603050405020304" pitchFamily="18" charset="0"/>
              </a:rPr>
              <a:t>Para </a:t>
            </a:r>
            <a:r>
              <a:rPr lang="es-ES" sz="1500" b="1" noProof="0" dirty="0">
                <a:effectLst/>
                <a:latin typeface="Arial" panose="020B0604020202020204" pitchFamily="34" charset="0"/>
                <a:ea typeface="Calibri" panose="020F0502020204030204" pitchFamily="34" charset="0"/>
                <a:cs typeface="Times New Roman" panose="02020603050405020304" pitchFamily="18" charset="0"/>
              </a:rPr>
              <a:t>Entidades Sociales</a:t>
            </a:r>
            <a:r>
              <a:rPr lang="es-ES" sz="1500" noProof="0" dirty="0">
                <a:effectLst/>
                <a:latin typeface="Arial" panose="020B0604020202020204" pitchFamily="34" charset="0"/>
                <a:ea typeface="Calibri" panose="020F0502020204030204" pitchFamily="34" charset="0"/>
                <a:cs typeface="Times New Roman" panose="02020603050405020304" pitchFamily="18" charset="0"/>
              </a:rPr>
              <a:t>: Deberán ser presentadas a través de la aplicación </a:t>
            </a:r>
            <a:r>
              <a:rPr lang="es-ES" sz="1500" b="1" noProof="0" dirty="0">
                <a:effectLst/>
                <a:latin typeface="Arial" panose="020B0604020202020204" pitchFamily="34" charset="0"/>
                <a:ea typeface="Calibri" panose="020F0502020204030204" pitchFamily="34" charset="0"/>
                <a:cs typeface="Times New Roman" panose="02020603050405020304" pitchFamily="18" charset="0"/>
              </a:rPr>
              <a:t>SIGES</a:t>
            </a:r>
            <a:r>
              <a:rPr lang="es-ES" sz="1500" noProof="0" dirty="0">
                <a:effectLst/>
                <a:latin typeface="Arial" panose="020B0604020202020204" pitchFamily="34" charset="0"/>
                <a:ea typeface="Calibri" panose="020F0502020204030204" pitchFamily="34" charset="0"/>
                <a:cs typeface="Times New Roman" panose="02020603050405020304" pitchFamily="18" charset="0"/>
              </a:rPr>
              <a:t> (https://siges.mscbs.es/SIGESPE/view/inicioClaveAction.action) en “Mis Solicitudes” &gt; Modificar &gt; “Adjuntar </a:t>
            </a:r>
            <a:r>
              <a:rPr lang="es-ES" sz="1500" noProof="0" dirty="0" err="1">
                <a:effectLst/>
                <a:latin typeface="Arial" panose="020B0604020202020204" pitchFamily="34" charset="0"/>
                <a:ea typeface="Calibri" panose="020F0502020204030204" pitchFamily="34" charset="0"/>
                <a:cs typeface="Times New Roman" panose="02020603050405020304" pitchFamily="18" charset="0"/>
              </a:rPr>
              <a:t>Docm</a:t>
            </a:r>
            <a:r>
              <a:rPr lang="es-ES" sz="1500" noProof="0" dirty="0">
                <a:effectLst/>
                <a:latin typeface="Arial" panose="020B0604020202020204" pitchFamily="34" charset="0"/>
                <a:ea typeface="Calibri" panose="020F0502020204030204" pitchFamily="34" charset="0"/>
                <a:cs typeface="Times New Roman" panose="02020603050405020304" pitchFamily="18" charset="0"/>
              </a:rPr>
              <a:t>.”</a:t>
            </a:r>
            <a:endParaRPr lang="es-ES" sz="15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LcParenR"/>
            </a:pPr>
            <a:r>
              <a:rPr lang="es-ES" sz="1500" noProof="0" dirty="0">
                <a:effectLst/>
                <a:latin typeface="Arial" panose="020B0604020202020204" pitchFamily="34" charset="0"/>
                <a:ea typeface="Calibri" panose="020F0502020204030204" pitchFamily="34" charset="0"/>
                <a:cs typeface="Times New Roman" panose="02020603050405020304" pitchFamily="18" charset="0"/>
              </a:rPr>
              <a:t>En caso de no disponer de acceso a estas aplicaciones, podrá remitirlo a través de </a:t>
            </a:r>
            <a:r>
              <a:rPr lang="es-ES" sz="1500" b="1" noProof="0" dirty="0">
                <a:effectLst/>
                <a:latin typeface="Arial" panose="020B0604020202020204" pitchFamily="34" charset="0"/>
                <a:ea typeface="Calibri" panose="020F0502020204030204" pitchFamily="34" charset="0"/>
                <a:cs typeface="Times New Roman" panose="02020603050405020304" pitchFamily="18" charset="0"/>
              </a:rPr>
              <a:t>Registro Electrónico Común</a:t>
            </a:r>
            <a:r>
              <a:rPr lang="es-ES" sz="1500" noProof="0" dirty="0">
                <a:effectLst/>
                <a:latin typeface="Arial" panose="020B0604020202020204" pitchFamily="34" charset="0"/>
                <a:ea typeface="Calibri" panose="020F0502020204030204" pitchFamily="34" charset="0"/>
                <a:cs typeface="Times New Roman" panose="02020603050405020304" pitchFamily="18" charset="0"/>
              </a:rPr>
              <a:t> de la Administración General del Estado (https://reg.redsara.es/), que permite presentar instancias genéricas, remitiendo la documentación a la Dirección General de Agenda 2030 (código E05079801).</a:t>
            </a:r>
            <a:endParaRPr lang="es-ES" sz="15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500" noProof="0" dirty="0"/>
          </a:p>
        </p:txBody>
      </p:sp>
    </p:spTree>
    <p:extLst>
      <p:ext uri="{BB962C8B-B14F-4D97-AF65-F5344CB8AC3E}">
        <p14:creationId xmlns:p14="http://schemas.microsoft.com/office/powerpoint/2010/main" val="424827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68B86C-1627-528B-3823-FBA4017C1C4B}"/>
              </a:ext>
            </a:extLst>
          </p:cNvPr>
          <p:cNvSpPr>
            <a:spLocks noGrp="1"/>
          </p:cNvSpPr>
          <p:nvPr>
            <p:ph idx="1"/>
          </p:nvPr>
        </p:nvSpPr>
        <p:spPr>
          <a:xfrm>
            <a:off x="919717" y="1201479"/>
            <a:ext cx="10515600" cy="2775098"/>
          </a:xfrm>
        </p:spPr>
        <p:txBody>
          <a:bodyPr>
            <a:noAutofit/>
          </a:bodyPr>
          <a:lstStyle/>
          <a:p>
            <a:r>
              <a:rPr lang="es-ES" sz="2200" noProof="0" dirty="0">
                <a:latin typeface="Arial" panose="020B0604020202020204" pitchFamily="34" charset="0"/>
                <a:cs typeface="Arial" panose="020B0604020202020204" pitchFamily="34" charset="0"/>
              </a:rPr>
              <a:t>1. Para subvenciones por </a:t>
            </a:r>
            <a:r>
              <a:rPr lang="es-ES" sz="2200" b="1" noProof="0" dirty="0">
                <a:latin typeface="Arial" panose="020B0604020202020204" pitchFamily="34" charset="0"/>
                <a:cs typeface="Arial" panose="020B0604020202020204" pitchFamily="34" charset="0"/>
              </a:rPr>
              <a:t>debajo de 60.000 euros </a:t>
            </a:r>
            <a:r>
              <a:rPr lang="es-ES" sz="2200" noProof="0" dirty="0">
                <a:latin typeface="Arial" panose="020B0604020202020204" pitchFamily="34" charset="0"/>
                <a:cs typeface="Arial" panose="020B0604020202020204" pitchFamily="34" charset="0"/>
              </a:rPr>
              <a:t>se debe presentar una cuenta justificativa con aportación de justificantes de gasto.</a:t>
            </a:r>
          </a:p>
          <a:p>
            <a:pPr marL="0" indent="0">
              <a:buNone/>
            </a:pPr>
            <a:r>
              <a:rPr lang="es-ES" sz="2200" noProof="0" dirty="0">
                <a:latin typeface="Arial" panose="020B0604020202020204" pitchFamily="34" charset="0"/>
                <a:cs typeface="Arial" panose="020B0604020202020204" pitchFamily="34" charset="0"/>
              </a:rPr>
              <a:t>Una memoria de actuación justificativa del cumplimiento de las condiciones impuestas en la      concesión de la subvención, con indicación de las </a:t>
            </a:r>
            <a:r>
              <a:rPr lang="es-ES" sz="2200" b="1" noProof="0" dirty="0">
                <a:latin typeface="Arial" panose="020B0604020202020204" pitchFamily="34" charset="0"/>
                <a:cs typeface="Arial" panose="020B0604020202020204" pitchFamily="34" charset="0"/>
              </a:rPr>
              <a:t>actividades realizadas y de los resultados obtenidos</a:t>
            </a:r>
          </a:p>
          <a:p>
            <a:pPr marL="0" indent="0">
              <a:buNone/>
            </a:pPr>
            <a:endParaRPr lang="es-ES" sz="2200" noProof="0" dirty="0">
              <a:latin typeface="Arial" panose="020B0604020202020204" pitchFamily="34" charset="0"/>
              <a:cs typeface="Arial" panose="020B0604020202020204" pitchFamily="34" charset="0"/>
            </a:endParaRPr>
          </a:p>
          <a:p>
            <a:pPr marL="0" indent="0">
              <a:buNone/>
            </a:pPr>
            <a:r>
              <a:rPr lang="es-ES" sz="2200" noProof="0" dirty="0">
                <a:latin typeface="Arial" panose="020B0604020202020204" pitchFamily="34" charset="0"/>
                <a:cs typeface="Arial" panose="020B0604020202020204" pitchFamily="34" charset="0"/>
              </a:rPr>
              <a:t>Las memorias, tanto de actuación justificativa, como económica, deberán estar firmadas por la/el representante legal. </a:t>
            </a:r>
          </a:p>
        </p:txBody>
      </p:sp>
      <p:sp>
        <p:nvSpPr>
          <p:cNvPr id="2" name="CuadroTexto 1">
            <a:extLst>
              <a:ext uri="{FF2B5EF4-FFF2-40B4-BE49-F238E27FC236}">
                <a16:creationId xmlns:a16="http://schemas.microsoft.com/office/drawing/2014/main" id="{0DE92D3A-B639-D3C1-1971-E49E7374C45D}"/>
              </a:ext>
            </a:extLst>
          </p:cNvPr>
          <p:cNvSpPr txBox="1"/>
          <p:nvPr/>
        </p:nvSpPr>
        <p:spPr>
          <a:xfrm>
            <a:off x="956931" y="318977"/>
            <a:ext cx="5220586" cy="461665"/>
          </a:xfrm>
          <a:prstGeom prst="rect">
            <a:avLst/>
          </a:prstGeom>
          <a:noFill/>
        </p:spPr>
        <p:txBody>
          <a:bodyPr wrap="square" rtlCol="0">
            <a:spAutoFit/>
          </a:bodyPr>
          <a:lstStyle/>
          <a:p>
            <a:r>
              <a:rPr lang="es-ES" sz="2400" b="1" noProof="0" dirty="0"/>
              <a:t>Documentación justificativa </a:t>
            </a:r>
          </a:p>
        </p:txBody>
      </p:sp>
      <p:sp>
        <p:nvSpPr>
          <p:cNvPr id="4" name="Marcador de contenido 2">
            <a:extLst>
              <a:ext uri="{FF2B5EF4-FFF2-40B4-BE49-F238E27FC236}">
                <a16:creationId xmlns:a16="http://schemas.microsoft.com/office/drawing/2014/main" id="{1D8FCB98-7831-59EA-2C47-22C47DEFA7F1}"/>
              </a:ext>
            </a:extLst>
          </p:cNvPr>
          <p:cNvSpPr txBox="1">
            <a:spLocks/>
          </p:cNvSpPr>
          <p:nvPr/>
        </p:nvSpPr>
        <p:spPr>
          <a:xfrm>
            <a:off x="919717" y="4397414"/>
            <a:ext cx="10515600" cy="99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200" noProof="0" dirty="0">
                <a:latin typeface="Arial" panose="020B0604020202020204" pitchFamily="34" charset="0"/>
                <a:cs typeface="Arial" panose="020B0604020202020204" pitchFamily="34" charset="0"/>
              </a:rPr>
              <a:t>2. En el caso de subvenciones de cuantía </a:t>
            </a:r>
            <a:r>
              <a:rPr lang="es-ES" sz="2200" b="1" noProof="0" dirty="0">
                <a:latin typeface="Arial" panose="020B0604020202020204" pitchFamily="34" charset="0"/>
                <a:cs typeface="Arial" panose="020B0604020202020204" pitchFamily="34" charset="0"/>
              </a:rPr>
              <a:t>igual o superior a 60.000 euros</a:t>
            </a:r>
          </a:p>
          <a:p>
            <a:pPr marL="0" indent="0">
              <a:buNone/>
            </a:pPr>
            <a:r>
              <a:rPr lang="es-ES" sz="2200" noProof="0" dirty="0">
                <a:latin typeface="Arial" panose="020B0604020202020204" pitchFamily="34" charset="0"/>
                <a:cs typeface="Arial" panose="020B0604020202020204" pitchFamily="34" charset="0"/>
              </a:rPr>
              <a:t>    En este caso la cuenta justificativa contendrá una memoria de actuación</a:t>
            </a:r>
          </a:p>
        </p:txBody>
      </p:sp>
    </p:spTree>
    <p:extLst>
      <p:ext uri="{BB962C8B-B14F-4D97-AF65-F5344CB8AC3E}">
        <p14:creationId xmlns:p14="http://schemas.microsoft.com/office/powerpoint/2010/main" val="697913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C49EAF-2405-79BC-0756-40D08812AC9B}"/>
              </a:ext>
            </a:extLst>
          </p:cNvPr>
          <p:cNvSpPr txBox="1"/>
          <p:nvPr/>
        </p:nvSpPr>
        <p:spPr>
          <a:xfrm>
            <a:off x="497199" y="756677"/>
            <a:ext cx="10921156" cy="646331"/>
          </a:xfrm>
          <a:prstGeom prst="rect">
            <a:avLst/>
          </a:prstGeom>
          <a:noFill/>
        </p:spPr>
        <p:txBody>
          <a:bodyPr wrap="square" rtlCol="0">
            <a:spAutoFit/>
          </a:bodyPr>
          <a:lstStyle/>
          <a:p>
            <a:r>
              <a:rPr lang="es-ES" noProof="0" dirty="0">
                <a:latin typeface="Arial" panose="020B0604020202020204" pitchFamily="34" charset="0"/>
              </a:rPr>
              <a:t>Las memorias de actuación han de seguir el formato incluido en el anexo VIII. Disponible en la siguiente dirección https://www.dsca.gob.es/es/agenda-2030/subvenciones</a:t>
            </a:r>
            <a:endParaRPr lang="es-ES" noProof="0" dirty="0"/>
          </a:p>
        </p:txBody>
      </p:sp>
      <p:pic>
        <p:nvPicPr>
          <p:cNvPr id="6" name="Imagen 5">
            <a:extLst>
              <a:ext uri="{FF2B5EF4-FFF2-40B4-BE49-F238E27FC236}">
                <a16:creationId xmlns:a16="http://schemas.microsoft.com/office/drawing/2014/main" id="{2C25C18E-CDFB-00C6-3A4A-428CC5FD2D0B}"/>
              </a:ext>
            </a:extLst>
          </p:cNvPr>
          <p:cNvPicPr>
            <a:picLocks noChangeAspect="1"/>
          </p:cNvPicPr>
          <p:nvPr/>
        </p:nvPicPr>
        <p:blipFill>
          <a:blip r:embed="rId2"/>
          <a:stretch>
            <a:fillRect/>
          </a:stretch>
        </p:blipFill>
        <p:spPr>
          <a:xfrm>
            <a:off x="3245715" y="3082298"/>
            <a:ext cx="4503087" cy="2904271"/>
          </a:xfrm>
          <a:prstGeom prst="rect">
            <a:avLst/>
          </a:prstGeom>
        </p:spPr>
      </p:pic>
      <p:sp>
        <p:nvSpPr>
          <p:cNvPr id="9" name="CuadroTexto 8">
            <a:extLst>
              <a:ext uri="{FF2B5EF4-FFF2-40B4-BE49-F238E27FC236}">
                <a16:creationId xmlns:a16="http://schemas.microsoft.com/office/drawing/2014/main" id="{D56C48EB-173B-B6FD-36EE-B96924474668}"/>
              </a:ext>
            </a:extLst>
          </p:cNvPr>
          <p:cNvSpPr txBox="1"/>
          <p:nvPr/>
        </p:nvSpPr>
        <p:spPr>
          <a:xfrm>
            <a:off x="1461973" y="1393166"/>
            <a:ext cx="8008975" cy="461665"/>
          </a:xfrm>
          <a:prstGeom prst="rect">
            <a:avLst/>
          </a:prstGeom>
          <a:noFill/>
        </p:spPr>
        <p:txBody>
          <a:bodyPr wrap="square">
            <a:spAutoFit/>
          </a:bodyPr>
          <a:lstStyle/>
          <a:p>
            <a:r>
              <a:rPr lang="es-ES" sz="2400" noProof="0" dirty="0">
                <a:solidFill>
                  <a:schemeClr val="tx2">
                    <a:lumMod val="75000"/>
                    <a:lumOff val="25000"/>
                  </a:schemeClr>
                </a:solidFill>
                <a:latin typeface="Arial" panose="020B0604020202020204" pitchFamily="34" charset="0"/>
              </a:rPr>
              <a:t>https://www.dsca.gob.es/es/agenda-2030/subvenciones</a:t>
            </a:r>
            <a:endParaRPr lang="es-ES" sz="2400" noProof="0" dirty="0">
              <a:solidFill>
                <a:schemeClr val="tx2">
                  <a:lumMod val="75000"/>
                  <a:lumOff val="25000"/>
                </a:schemeClr>
              </a:solidFill>
            </a:endParaRPr>
          </a:p>
        </p:txBody>
      </p:sp>
      <p:pic>
        <p:nvPicPr>
          <p:cNvPr id="11" name="Imagen 10">
            <a:extLst>
              <a:ext uri="{FF2B5EF4-FFF2-40B4-BE49-F238E27FC236}">
                <a16:creationId xmlns:a16="http://schemas.microsoft.com/office/drawing/2014/main" id="{5E49EB25-03A9-FC10-C208-4702AE4FFC9B}"/>
              </a:ext>
            </a:extLst>
          </p:cNvPr>
          <p:cNvPicPr>
            <a:picLocks noChangeAspect="1"/>
          </p:cNvPicPr>
          <p:nvPr/>
        </p:nvPicPr>
        <p:blipFill>
          <a:blip r:embed="rId3"/>
          <a:stretch>
            <a:fillRect/>
          </a:stretch>
        </p:blipFill>
        <p:spPr>
          <a:xfrm>
            <a:off x="1019983" y="2039497"/>
            <a:ext cx="9144000" cy="1238250"/>
          </a:xfrm>
          <a:prstGeom prst="rect">
            <a:avLst/>
          </a:prstGeom>
        </p:spPr>
      </p:pic>
      <p:sp>
        <p:nvSpPr>
          <p:cNvPr id="12" name="Rectángulo 11">
            <a:extLst>
              <a:ext uri="{FF2B5EF4-FFF2-40B4-BE49-F238E27FC236}">
                <a16:creationId xmlns:a16="http://schemas.microsoft.com/office/drawing/2014/main" id="{371D066D-865D-29A9-D9B5-9D836AFEB24B}"/>
              </a:ext>
            </a:extLst>
          </p:cNvPr>
          <p:cNvSpPr/>
          <p:nvPr/>
        </p:nvSpPr>
        <p:spPr>
          <a:xfrm>
            <a:off x="3354373" y="5662764"/>
            <a:ext cx="3203944" cy="323805"/>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noProof="0" dirty="0"/>
          </a:p>
        </p:txBody>
      </p:sp>
      <p:sp>
        <p:nvSpPr>
          <p:cNvPr id="2" name="CuadroTexto 1">
            <a:extLst>
              <a:ext uri="{FF2B5EF4-FFF2-40B4-BE49-F238E27FC236}">
                <a16:creationId xmlns:a16="http://schemas.microsoft.com/office/drawing/2014/main" id="{4FE9850B-6A0E-C583-7128-8F9CD6C8F98A}"/>
              </a:ext>
            </a:extLst>
          </p:cNvPr>
          <p:cNvSpPr txBox="1"/>
          <p:nvPr/>
        </p:nvSpPr>
        <p:spPr>
          <a:xfrm>
            <a:off x="635422" y="272864"/>
            <a:ext cx="5220586" cy="461665"/>
          </a:xfrm>
          <a:prstGeom prst="rect">
            <a:avLst/>
          </a:prstGeom>
          <a:noFill/>
        </p:spPr>
        <p:txBody>
          <a:bodyPr wrap="square" rtlCol="0">
            <a:spAutoFit/>
          </a:bodyPr>
          <a:lstStyle/>
          <a:p>
            <a:r>
              <a:rPr lang="es-ES" sz="2400" b="1" noProof="0" dirty="0"/>
              <a:t>Documentación justificativa </a:t>
            </a:r>
          </a:p>
        </p:txBody>
      </p:sp>
    </p:spTree>
    <p:extLst>
      <p:ext uri="{BB962C8B-B14F-4D97-AF65-F5344CB8AC3E}">
        <p14:creationId xmlns:p14="http://schemas.microsoft.com/office/powerpoint/2010/main" val="1565669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DF02BCF-6211-7683-AD82-742965EE8833}"/>
              </a:ext>
            </a:extLst>
          </p:cNvPr>
          <p:cNvSpPr txBox="1"/>
          <p:nvPr/>
        </p:nvSpPr>
        <p:spPr>
          <a:xfrm>
            <a:off x="757697" y="845103"/>
            <a:ext cx="9453104" cy="400110"/>
          </a:xfrm>
          <a:prstGeom prst="rect">
            <a:avLst/>
          </a:prstGeom>
          <a:noFill/>
        </p:spPr>
        <p:txBody>
          <a:bodyPr wrap="square" rtlCol="0">
            <a:spAutoFit/>
          </a:bodyPr>
          <a:lstStyle/>
          <a:p>
            <a:r>
              <a:rPr lang="es-ES" sz="2000" noProof="0" dirty="0">
                <a:latin typeface="Arial" panose="020B0604020202020204" pitchFamily="34" charset="0"/>
              </a:rPr>
              <a:t>Anexo VIII – Apartados de la memoria de actuación</a:t>
            </a:r>
            <a:endParaRPr lang="es-ES" sz="2000" noProof="0" dirty="0"/>
          </a:p>
        </p:txBody>
      </p:sp>
      <p:sp>
        <p:nvSpPr>
          <p:cNvPr id="6" name="CuadroTexto 5">
            <a:extLst>
              <a:ext uri="{FF2B5EF4-FFF2-40B4-BE49-F238E27FC236}">
                <a16:creationId xmlns:a16="http://schemas.microsoft.com/office/drawing/2014/main" id="{EC1E5228-E1C1-4AD6-89BC-9A50D29C8BF6}"/>
              </a:ext>
            </a:extLst>
          </p:cNvPr>
          <p:cNvSpPr txBox="1"/>
          <p:nvPr/>
        </p:nvSpPr>
        <p:spPr>
          <a:xfrm>
            <a:off x="635422" y="1325009"/>
            <a:ext cx="9453104" cy="49859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noProof="0" dirty="0">
                <a:latin typeface="Arial" panose="020B0604020202020204" pitchFamily="34" charset="0"/>
              </a:rPr>
              <a:t>      </a:t>
            </a:r>
            <a:r>
              <a:rPr lang="es-ES" sz="2000" noProof="0" dirty="0">
                <a:latin typeface="Arial" panose="020B0604020202020204" pitchFamily="34" charset="0"/>
              </a:rPr>
              <a:t>Encabezado</a:t>
            </a:r>
          </a:p>
          <a:p>
            <a:pPr marL="342900" indent="-342900">
              <a:buFont typeface="+mj-lt"/>
              <a:buAutoNum type="arabicPeriod"/>
            </a:pPr>
            <a:r>
              <a:rPr lang="es-ES" sz="2000" noProof="0" dirty="0">
                <a:latin typeface="Arial" panose="020B0604020202020204" pitchFamily="34" charset="0"/>
              </a:rPr>
              <a:t>Eje de actuación</a:t>
            </a:r>
          </a:p>
          <a:p>
            <a:pPr marL="342900" indent="-342900">
              <a:buFont typeface="+mj-lt"/>
              <a:buAutoNum type="arabicPeriod"/>
            </a:pPr>
            <a:r>
              <a:rPr lang="es-ES" sz="2000" noProof="0" dirty="0">
                <a:latin typeface="Arial" panose="020B0604020202020204" pitchFamily="34" charset="0"/>
              </a:rPr>
              <a:t>Resumen de contenido del proyecto</a:t>
            </a:r>
          </a:p>
          <a:p>
            <a:pPr marL="342900" indent="-342900">
              <a:buFont typeface="+mj-lt"/>
              <a:buAutoNum type="arabicPeriod"/>
            </a:pPr>
            <a:r>
              <a:rPr lang="es-ES" sz="2000" noProof="0" dirty="0">
                <a:latin typeface="Arial" panose="020B0604020202020204" pitchFamily="34" charset="0"/>
              </a:rPr>
              <a:t>Período de ejecución</a:t>
            </a:r>
          </a:p>
          <a:p>
            <a:pPr marL="342900" indent="-342900">
              <a:buFont typeface="+mj-lt"/>
              <a:buAutoNum type="arabicPeriod"/>
            </a:pPr>
            <a:r>
              <a:rPr lang="es-ES" sz="2000" noProof="0" dirty="0" err="1">
                <a:latin typeface="Arial" panose="020B0604020202020204" pitchFamily="34" charset="0"/>
              </a:rPr>
              <a:t>Nº</a:t>
            </a:r>
            <a:r>
              <a:rPr lang="es-ES" sz="2000" noProof="0" dirty="0">
                <a:latin typeface="Arial" panose="020B0604020202020204" pitchFamily="34" charset="0"/>
              </a:rPr>
              <a:t> beneficiarios</a:t>
            </a:r>
          </a:p>
          <a:p>
            <a:pPr marL="342900" indent="-342900">
              <a:buFont typeface="+mj-lt"/>
              <a:buAutoNum type="arabicPeriod"/>
            </a:pPr>
            <a:r>
              <a:rPr lang="es-ES" sz="2000" noProof="0" dirty="0">
                <a:latin typeface="Arial" panose="020B0604020202020204" pitchFamily="34" charset="0"/>
              </a:rPr>
              <a:t>Modificaciones solicitadas y autorizadas: justificación</a:t>
            </a:r>
          </a:p>
          <a:p>
            <a:pPr marL="342900" indent="-342900">
              <a:buFont typeface="+mj-lt"/>
              <a:buAutoNum type="arabicPeriod"/>
            </a:pPr>
            <a:r>
              <a:rPr lang="es-ES" sz="2000" noProof="0" dirty="0">
                <a:latin typeface="Arial" panose="020B0604020202020204" pitchFamily="34" charset="0"/>
              </a:rPr>
              <a:t>Resumen actuaciones realizadas</a:t>
            </a:r>
          </a:p>
          <a:p>
            <a:pPr marL="342900" indent="-342900">
              <a:buFont typeface="+mj-lt"/>
              <a:buAutoNum type="arabicPeriod"/>
            </a:pPr>
            <a:r>
              <a:rPr lang="es-ES" sz="2000" noProof="0" dirty="0">
                <a:latin typeface="Arial" panose="020B0604020202020204" pitchFamily="34" charset="0"/>
              </a:rPr>
              <a:t>Resumen actividad y posibles desviaciones</a:t>
            </a:r>
          </a:p>
          <a:p>
            <a:pPr marL="342900" indent="-342900">
              <a:buFont typeface="+mj-lt"/>
              <a:buAutoNum type="arabicPeriod"/>
            </a:pPr>
            <a:r>
              <a:rPr lang="es-ES" sz="2000" noProof="0" dirty="0">
                <a:latin typeface="Arial" panose="020B0604020202020204" pitchFamily="34" charset="0"/>
              </a:rPr>
              <a:t>Resumen de actividades de difusión</a:t>
            </a:r>
          </a:p>
          <a:p>
            <a:pPr marL="342900" indent="-342900">
              <a:buFont typeface="+mj-lt"/>
              <a:buAutoNum type="arabicPeriod"/>
            </a:pPr>
            <a:r>
              <a:rPr lang="es-ES" sz="2000" noProof="0" dirty="0">
                <a:latin typeface="Arial" panose="020B0604020202020204" pitchFamily="34" charset="0"/>
              </a:rPr>
              <a:t>Análisis de la contribución a retos y problemas priorizados en Estrategia de Desarrollo Sostenible 2030</a:t>
            </a:r>
          </a:p>
          <a:p>
            <a:pPr marL="342900" indent="-342900">
              <a:buFont typeface="+mj-lt"/>
              <a:buAutoNum type="arabicPeriod"/>
            </a:pPr>
            <a:r>
              <a:rPr lang="es-ES" sz="2000" noProof="0" dirty="0">
                <a:latin typeface="Arial" panose="020B0604020202020204" pitchFamily="34" charset="0"/>
              </a:rPr>
              <a:t>Objetivos generales y específicos</a:t>
            </a:r>
          </a:p>
          <a:p>
            <a:pPr marL="342900" indent="-342900">
              <a:buFont typeface="+mj-lt"/>
              <a:buAutoNum type="arabicPeriod"/>
            </a:pPr>
            <a:r>
              <a:rPr lang="es-ES" sz="2000" noProof="0" dirty="0">
                <a:latin typeface="Arial" panose="020B0604020202020204" pitchFamily="34" charset="0"/>
              </a:rPr>
              <a:t>Localización territorial del proyecto</a:t>
            </a:r>
          </a:p>
          <a:p>
            <a:pPr marL="342900" indent="-342900">
              <a:buFont typeface="+mj-lt"/>
              <a:buAutoNum type="arabicPeriod"/>
            </a:pPr>
            <a:r>
              <a:rPr lang="es-ES" sz="2000" noProof="0" dirty="0">
                <a:latin typeface="Arial" panose="020B0604020202020204" pitchFamily="34" charset="0"/>
              </a:rPr>
              <a:t>Conclusiones generales de cumplimiento del proyecto de acuerdo con la solicitud presentada</a:t>
            </a:r>
          </a:p>
          <a:p>
            <a:endParaRPr lang="es-ES" noProof="0" dirty="0">
              <a:latin typeface="Arial" panose="020B0604020202020204" pitchFamily="34" charset="0"/>
            </a:endParaRPr>
          </a:p>
        </p:txBody>
      </p:sp>
      <p:sp>
        <p:nvSpPr>
          <p:cNvPr id="2" name="CuadroTexto 1">
            <a:extLst>
              <a:ext uri="{FF2B5EF4-FFF2-40B4-BE49-F238E27FC236}">
                <a16:creationId xmlns:a16="http://schemas.microsoft.com/office/drawing/2014/main" id="{EB976C68-AB22-78DC-D4F5-592BDF1BA57D}"/>
              </a:ext>
            </a:extLst>
          </p:cNvPr>
          <p:cNvSpPr txBox="1"/>
          <p:nvPr/>
        </p:nvSpPr>
        <p:spPr>
          <a:xfrm>
            <a:off x="635422" y="272864"/>
            <a:ext cx="5220586" cy="461665"/>
          </a:xfrm>
          <a:prstGeom prst="rect">
            <a:avLst/>
          </a:prstGeom>
          <a:noFill/>
        </p:spPr>
        <p:txBody>
          <a:bodyPr wrap="square" rtlCol="0">
            <a:spAutoFit/>
          </a:bodyPr>
          <a:lstStyle/>
          <a:p>
            <a:r>
              <a:rPr lang="es-ES" sz="2400" b="1" noProof="0" dirty="0"/>
              <a:t>Memoria de actuación: apartados</a:t>
            </a:r>
          </a:p>
        </p:txBody>
      </p:sp>
    </p:spTree>
    <p:extLst>
      <p:ext uri="{BB962C8B-B14F-4D97-AF65-F5344CB8AC3E}">
        <p14:creationId xmlns:p14="http://schemas.microsoft.com/office/powerpoint/2010/main" val="334865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4E5115-205D-B754-4071-B6DE34C7C689}"/>
              </a:ext>
            </a:extLst>
          </p:cNvPr>
          <p:cNvSpPr txBox="1"/>
          <p:nvPr/>
        </p:nvSpPr>
        <p:spPr>
          <a:xfrm>
            <a:off x="635422" y="272864"/>
            <a:ext cx="5220586" cy="461665"/>
          </a:xfrm>
          <a:prstGeom prst="rect">
            <a:avLst/>
          </a:prstGeom>
          <a:noFill/>
        </p:spPr>
        <p:txBody>
          <a:bodyPr wrap="square" rtlCol="0">
            <a:spAutoFit/>
          </a:bodyPr>
          <a:lstStyle/>
          <a:p>
            <a:r>
              <a:rPr lang="es-ES" sz="2400" b="1" noProof="0" dirty="0"/>
              <a:t>Aspectos relevantes </a:t>
            </a:r>
          </a:p>
        </p:txBody>
      </p:sp>
      <p:sp>
        <p:nvSpPr>
          <p:cNvPr id="5" name="CuadroTexto 4">
            <a:extLst>
              <a:ext uri="{FF2B5EF4-FFF2-40B4-BE49-F238E27FC236}">
                <a16:creationId xmlns:a16="http://schemas.microsoft.com/office/drawing/2014/main" id="{C92C1AA1-9E8E-21D0-8B0B-D544B0BF20C2}"/>
              </a:ext>
            </a:extLst>
          </p:cNvPr>
          <p:cNvSpPr txBox="1"/>
          <p:nvPr/>
        </p:nvSpPr>
        <p:spPr>
          <a:xfrm>
            <a:off x="441251" y="996400"/>
            <a:ext cx="11309497" cy="5078313"/>
          </a:xfrm>
          <a:prstGeom prst="rect">
            <a:avLst/>
          </a:prstGeom>
          <a:noFill/>
        </p:spPr>
        <p:txBody>
          <a:bodyPr wrap="square" rtlCol="0">
            <a:spAutoFit/>
          </a:bodyPr>
          <a:lstStyle/>
          <a:p>
            <a:pPr marL="285750" indent="-285750" algn="just">
              <a:buFont typeface="Wingdings" panose="05000000000000000000" pitchFamily="2" charset="2"/>
              <a:buChar char="Ø"/>
            </a:pPr>
            <a:r>
              <a:rPr lang="es-ES" noProof="0" dirty="0">
                <a:effectLst/>
                <a:latin typeface="Arial" panose="020B0604020202020204" pitchFamily="34" charset="0"/>
                <a:ea typeface="Aptos" panose="020B0004020202020204" pitchFamily="34" charset="0"/>
                <a:cs typeface="Arial" panose="020B0604020202020204" pitchFamily="34" charset="0"/>
              </a:rPr>
              <a:t>Las memorias de actuación tienen que seguir el formato propuesto.</a:t>
            </a:r>
          </a:p>
          <a:p>
            <a:pPr marL="285750" indent="-285750" algn="just">
              <a:buFont typeface="Wingdings" panose="05000000000000000000" pitchFamily="2" charset="2"/>
              <a:buChar char="Ø"/>
            </a:pPr>
            <a:endParaRPr lang="es-ES" i="0" noProof="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i="0" noProof="0" dirty="0">
                <a:solidFill>
                  <a:srgbClr val="000000"/>
                </a:solidFill>
                <a:latin typeface="Arial" panose="020B0604020202020204" pitchFamily="34" charset="0"/>
                <a:cs typeface="Arial" panose="020B0604020202020204" pitchFamily="34" charset="0"/>
              </a:rPr>
              <a:t>El formato facilitado lleva una leyenda en cada apartado con la información necesaria para cumplimentar. </a:t>
            </a:r>
          </a:p>
          <a:p>
            <a:pPr marL="285750" indent="-285750" algn="just">
              <a:buFont typeface="Wingdings" panose="05000000000000000000" pitchFamily="2" charset="2"/>
              <a:buChar char="Ø"/>
            </a:pPr>
            <a:endParaRPr lang="es-ES" noProof="0" dirty="0">
              <a:solidFill>
                <a:srgbClr val="00000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i="0" noProof="0" dirty="0">
                <a:solidFill>
                  <a:srgbClr val="000000"/>
                </a:solidFill>
                <a:latin typeface="Arial" panose="020B0604020202020204" pitchFamily="34" charset="0"/>
                <a:cs typeface="Arial" panose="020B0604020202020204" pitchFamily="34" charset="0"/>
              </a:rPr>
              <a:t>Las memorias de actuación constituyen la forma mediante la cual validamos la realización del proyecto. Han de ser:</a:t>
            </a:r>
            <a:endParaRPr lang="es-ES" noProof="0" dirty="0">
              <a:solidFill>
                <a:srgbClr val="00000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endParaRPr lang="es-ES" i="0" noProof="0" dirty="0">
              <a:solidFill>
                <a:srgbClr val="00000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noProof="0" dirty="0">
                <a:solidFill>
                  <a:srgbClr val="000000"/>
                </a:solidFill>
                <a:latin typeface="Arial" panose="020B0604020202020204" pitchFamily="34" charset="0"/>
                <a:cs typeface="Arial" panose="020B0604020202020204" pitchFamily="34" charset="0"/>
              </a:rPr>
              <a:t>Claras: deben expresar con claridad el desarrollo de las actividades que se plantearon en la solicitud del proyecto.</a:t>
            </a:r>
          </a:p>
          <a:p>
            <a:pPr lvl="1" algn="just"/>
            <a:endParaRPr lang="es-ES" noProof="0" dirty="0">
              <a:solidFill>
                <a:srgbClr val="00000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i="0" noProof="0" dirty="0">
                <a:solidFill>
                  <a:srgbClr val="000000"/>
                </a:solidFill>
                <a:latin typeface="Arial" panose="020B0604020202020204" pitchFamily="34" charset="0"/>
                <a:cs typeface="Arial" panose="020B0604020202020204" pitchFamily="34" charset="0"/>
              </a:rPr>
              <a:t>Concretas: </a:t>
            </a:r>
            <a:r>
              <a:rPr lang="es-ES" noProof="0" dirty="0">
                <a:solidFill>
                  <a:srgbClr val="000000"/>
                </a:solidFill>
                <a:latin typeface="Arial" panose="020B0604020202020204" pitchFamily="34" charset="0"/>
                <a:cs typeface="Arial" panose="020B0604020202020204" pitchFamily="34" charset="0"/>
              </a:rPr>
              <a:t>Se deben ceñir a las tareas y actividades que se formularon en el proyecto. Si se han llevado a cabo modificaciones se detallará. </a:t>
            </a:r>
          </a:p>
          <a:p>
            <a:pPr lvl="1" algn="just"/>
            <a:endParaRPr lang="es-ES" noProof="0" dirty="0">
              <a:solidFill>
                <a:srgbClr val="00000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i="0" noProof="0" dirty="0">
                <a:solidFill>
                  <a:srgbClr val="000000"/>
                </a:solidFill>
                <a:latin typeface="Arial" panose="020B0604020202020204" pitchFamily="34" charset="0"/>
                <a:cs typeface="Arial" panose="020B0604020202020204" pitchFamily="34" charset="0"/>
              </a:rPr>
              <a:t>Explicativas: Se han de incluir conclusiones y explicaciones a las desviaciones de los resultados previstos en el proyecto.</a:t>
            </a:r>
          </a:p>
          <a:p>
            <a:pPr marL="742950" lvl="1" indent="-285750" algn="just">
              <a:buFont typeface="Wingdings" panose="05000000000000000000" pitchFamily="2" charset="2"/>
              <a:buChar char="Ø"/>
            </a:pPr>
            <a:endParaRPr lang="es-ES" noProof="0" dirty="0">
              <a:solidFill>
                <a:srgbClr val="00000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i="0" noProof="0" dirty="0">
                <a:solidFill>
                  <a:srgbClr val="000000"/>
                </a:solidFill>
                <a:latin typeface="Arial" panose="020B0604020202020204" pitchFamily="34" charset="0"/>
                <a:cs typeface="Arial" panose="020B0604020202020204" pitchFamily="34" charset="0"/>
              </a:rPr>
              <a:t>Verificables: Se han de aportar evidencias suficientes de la realización de las actividades. Se pueden incluir enlaces a repositorios con la información adicional.</a:t>
            </a:r>
          </a:p>
        </p:txBody>
      </p:sp>
    </p:spTree>
    <p:extLst>
      <p:ext uri="{BB962C8B-B14F-4D97-AF65-F5344CB8AC3E}">
        <p14:creationId xmlns:p14="http://schemas.microsoft.com/office/powerpoint/2010/main" val="2578741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BE02315-6189-B38B-226A-DEEEAA8C0AD9}"/>
              </a:ext>
            </a:extLst>
          </p:cNvPr>
          <p:cNvPicPr>
            <a:picLocks noChangeAspect="1"/>
          </p:cNvPicPr>
          <p:nvPr/>
        </p:nvPicPr>
        <p:blipFill>
          <a:blip r:embed="rId2"/>
          <a:stretch>
            <a:fillRect/>
          </a:stretch>
        </p:blipFill>
        <p:spPr>
          <a:xfrm>
            <a:off x="557339" y="844213"/>
            <a:ext cx="9477375" cy="3238500"/>
          </a:xfrm>
          <a:prstGeom prst="rect">
            <a:avLst/>
          </a:prstGeom>
        </p:spPr>
      </p:pic>
      <p:sp>
        <p:nvSpPr>
          <p:cNvPr id="2" name="CuadroTexto 1">
            <a:extLst>
              <a:ext uri="{FF2B5EF4-FFF2-40B4-BE49-F238E27FC236}">
                <a16:creationId xmlns:a16="http://schemas.microsoft.com/office/drawing/2014/main" id="{A80EA01D-20F3-9C6A-EE1F-6B6E93F7389E}"/>
              </a:ext>
            </a:extLst>
          </p:cNvPr>
          <p:cNvSpPr txBox="1"/>
          <p:nvPr/>
        </p:nvSpPr>
        <p:spPr>
          <a:xfrm>
            <a:off x="635422" y="272864"/>
            <a:ext cx="5220586" cy="461665"/>
          </a:xfrm>
          <a:prstGeom prst="rect">
            <a:avLst/>
          </a:prstGeom>
          <a:noFill/>
        </p:spPr>
        <p:txBody>
          <a:bodyPr wrap="square" rtlCol="0">
            <a:spAutoFit/>
          </a:bodyPr>
          <a:lstStyle/>
          <a:p>
            <a:r>
              <a:rPr lang="es-ES" sz="2400" b="1" noProof="0" dirty="0"/>
              <a:t>Memoria de actuación</a:t>
            </a:r>
          </a:p>
        </p:txBody>
      </p:sp>
      <p:sp>
        <p:nvSpPr>
          <p:cNvPr id="3" name="CuadroTexto 2">
            <a:extLst>
              <a:ext uri="{FF2B5EF4-FFF2-40B4-BE49-F238E27FC236}">
                <a16:creationId xmlns:a16="http://schemas.microsoft.com/office/drawing/2014/main" id="{1E2DB168-A880-25F0-C47F-B84AE8B6076F}"/>
              </a:ext>
            </a:extLst>
          </p:cNvPr>
          <p:cNvSpPr txBox="1"/>
          <p:nvPr/>
        </p:nvSpPr>
        <p:spPr>
          <a:xfrm>
            <a:off x="2280685" y="4643367"/>
            <a:ext cx="601271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noProof="0" dirty="0">
                <a:effectLst/>
                <a:latin typeface="Arial" panose="020B0604020202020204" pitchFamily="34" charset="0"/>
                <a:ea typeface="Aptos" panose="020B0004020202020204" pitchFamily="34" charset="0"/>
                <a:cs typeface="Arial" panose="020B0604020202020204" pitchFamily="34" charset="0"/>
              </a:rPr>
              <a:t>En este apartado de la memoria de actuación se hará un resumen del proyecto realizado, incluyendo las modificaciones. No debe ser extenso</a:t>
            </a:r>
            <a:r>
              <a:rPr lang="es-ES" sz="1600" i="0" noProof="0" dirty="0">
                <a:solidFill>
                  <a:srgbClr val="000000"/>
                </a:solidFill>
                <a:latin typeface="Arial" panose="020B0604020202020204" pitchFamily="34" charset="0"/>
                <a:cs typeface="Arial" panose="020B0604020202020204" pitchFamily="34" charset="0"/>
              </a:rPr>
              <a:t>.</a:t>
            </a:r>
          </a:p>
        </p:txBody>
      </p:sp>
      <p:cxnSp>
        <p:nvCxnSpPr>
          <p:cNvPr id="6" name="Conector recto de flecha 5">
            <a:extLst>
              <a:ext uri="{FF2B5EF4-FFF2-40B4-BE49-F238E27FC236}">
                <a16:creationId xmlns:a16="http://schemas.microsoft.com/office/drawing/2014/main" id="{078288A1-B6F6-620B-4C5C-0A5D44BB9AFB}"/>
              </a:ext>
            </a:extLst>
          </p:cNvPr>
          <p:cNvCxnSpPr>
            <a:stCxn id="3" idx="0"/>
          </p:cNvCxnSpPr>
          <p:nvPr/>
        </p:nvCxnSpPr>
        <p:spPr>
          <a:xfrm flipH="1" flipV="1">
            <a:off x="4922874" y="2955851"/>
            <a:ext cx="364167" cy="16875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48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DC8DC91-C5C7-A0F1-FE66-242A318F68DB}"/>
              </a:ext>
            </a:extLst>
          </p:cNvPr>
          <p:cNvPicPr>
            <a:picLocks noChangeAspect="1"/>
          </p:cNvPicPr>
          <p:nvPr/>
        </p:nvPicPr>
        <p:blipFill>
          <a:blip r:embed="rId2"/>
          <a:stretch>
            <a:fillRect/>
          </a:stretch>
        </p:blipFill>
        <p:spPr>
          <a:xfrm>
            <a:off x="927100" y="1218112"/>
            <a:ext cx="10769600" cy="4264381"/>
          </a:xfrm>
          <a:prstGeom prst="rect">
            <a:avLst/>
          </a:prstGeom>
        </p:spPr>
      </p:pic>
      <p:sp>
        <p:nvSpPr>
          <p:cNvPr id="2" name="CuadroTexto 1">
            <a:extLst>
              <a:ext uri="{FF2B5EF4-FFF2-40B4-BE49-F238E27FC236}">
                <a16:creationId xmlns:a16="http://schemas.microsoft.com/office/drawing/2014/main" id="{EA9B913F-7341-07C0-71A1-730E1FD4373F}"/>
              </a:ext>
            </a:extLst>
          </p:cNvPr>
          <p:cNvSpPr txBox="1"/>
          <p:nvPr/>
        </p:nvSpPr>
        <p:spPr>
          <a:xfrm>
            <a:off x="3089644" y="4778530"/>
            <a:ext cx="601271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noProof="0" dirty="0">
                <a:effectLst/>
                <a:latin typeface="Arial" panose="020B0604020202020204" pitchFamily="34" charset="0"/>
                <a:ea typeface="Aptos" panose="020B0004020202020204" pitchFamily="34" charset="0"/>
                <a:cs typeface="Arial" panose="020B0604020202020204" pitchFamily="34" charset="0"/>
              </a:rPr>
              <a:t>Si se han solicitado modificaciones de algún tipo se hará un resumen de estas.</a:t>
            </a:r>
            <a:endParaRPr lang="es-ES" sz="1600" i="0" noProof="0" dirty="0">
              <a:solidFill>
                <a:srgbClr val="000000"/>
              </a:solidFill>
              <a:latin typeface="Arial" panose="020B0604020202020204" pitchFamily="34" charset="0"/>
              <a:cs typeface="Arial" panose="020B0604020202020204" pitchFamily="34" charset="0"/>
            </a:endParaRPr>
          </a:p>
        </p:txBody>
      </p:sp>
      <p:cxnSp>
        <p:nvCxnSpPr>
          <p:cNvPr id="3" name="Conector recto de flecha 2">
            <a:extLst>
              <a:ext uri="{FF2B5EF4-FFF2-40B4-BE49-F238E27FC236}">
                <a16:creationId xmlns:a16="http://schemas.microsoft.com/office/drawing/2014/main" id="{C9224E48-8253-3609-C01D-66A3BC741936}"/>
              </a:ext>
            </a:extLst>
          </p:cNvPr>
          <p:cNvCxnSpPr>
            <a:cxnSpLocks/>
            <a:stCxn id="2" idx="0"/>
          </p:cNvCxnSpPr>
          <p:nvPr/>
        </p:nvCxnSpPr>
        <p:spPr>
          <a:xfrm flipV="1">
            <a:off x="6096000" y="3187700"/>
            <a:ext cx="0" cy="15908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CB783BF7-BA34-CD1C-7C7C-EDF12A982058}"/>
              </a:ext>
            </a:extLst>
          </p:cNvPr>
          <p:cNvSpPr txBox="1"/>
          <p:nvPr/>
        </p:nvSpPr>
        <p:spPr>
          <a:xfrm>
            <a:off x="635422" y="272864"/>
            <a:ext cx="5220586" cy="461665"/>
          </a:xfrm>
          <a:prstGeom prst="rect">
            <a:avLst/>
          </a:prstGeom>
          <a:noFill/>
        </p:spPr>
        <p:txBody>
          <a:bodyPr wrap="square" rtlCol="0">
            <a:spAutoFit/>
          </a:bodyPr>
          <a:lstStyle/>
          <a:p>
            <a:r>
              <a:rPr lang="es-ES" sz="2400" b="1" noProof="0" dirty="0"/>
              <a:t>Memoria de actuación</a:t>
            </a:r>
          </a:p>
        </p:txBody>
      </p:sp>
    </p:spTree>
    <p:extLst>
      <p:ext uri="{BB962C8B-B14F-4D97-AF65-F5344CB8AC3E}">
        <p14:creationId xmlns:p14="http://schemas.microsoft.com/office/powerpoint/2010/main" val="3382547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ED39A99-6965-C742-463B-29563A1BEE33}"/>
              </a:ext>
            </a:extLst>
          </p:cNvPr>
          <p:cNvPicPr>
            <a:picLocks noChangeAspect="1"/>
          </p:cNvPicPr>
          <p:nvPr/>
        </p:nvPicPr>
        <p:blipFill>
          <a:blip r:embed="rId2"/>
          <a:stretch>
            <a:fillRect/>
          </a:stretch>
        </p:blipFill>
        <p:spPr>
          <a:xfrm>
            <a:off x="431946" y="1546029"/>
            <a:ext cx="10906125" cy="3800475"/>
          </a:xfrm>
          <a:prstGeom prst="rect">
            <a:avLst/>
          </a:prstGeom>
        </p:spPr>
      </p:pic>
      <p:sp>
        <p:nvSpPr>
          <p:cNvPr id="2" name="CuadroTexto 1">
            <a:extLst>
              <a:ext uri="{FF2B5EF4-FFF2-40B4-BE49-F238E27FC236}">
                <a16:creationId xmlns:a16="http://schemas.microsoft.com/office/drawing/2014/main" id="{B7FDB7AD-53DA-4407-78A5-61737224F3B4}"/>
              </a:ext>
            </a:extLst>
          </p:cNvPr>
          <p:cNvSpPr txBox="1"/>
          <p:nvPr/>
        </p:nvSpPr>
        <p:spPr>
          <a:xfrm>
            <a:off x="328942" y="731251"/>
            <a:ext cx="1100912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noProof="0" dirty="0">
                <a:effectLst/>
                <a:latin typeface="Arial" panose="020B0604020202020204" pitchFamily="34" charset="0"/>
                <a:ea typeface="Aptos" panose="020B0004020202020204" pitchFamily="34" charset="0"/>
                <a:cs typeface="Arial" panose="020B0604020202020204" pitchFamily="34" charset="0"/>
              </a:rPr>
              <a:t>Este es uno de los apartados más importantes de la memoria. Se trata de un cuadro resumen de la consecución de las actividades y taras que fueron formuladas en la solicitud del proyecto. </a:t>
            </a:r>
            <a:endParaRPr lang="es-ES" sz="1600" i="0" noProof="0" dirty="0">
              <a:solidFill>
                <a:srgbClr val="000000"/>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532C0857-80EF-D3E4-AE95-ADFE10935C81}"/>
              </a:ext>
            </a:extLst>
          </p:cNvPr>
          <p:cNvSpPr/>
          <p:nvPr/>
        </p:nvSpPr>
        <p:spPr>
          <a:xfrm>
            <a:off x="552892" y="1546029"/>
            <a:ext cx="7623545" cy="3632027"/>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noProof="0" dirty="0"/>
          </a:p>
        </p:txBody>
      </p:sp>
      <p:sp>
        <p:nvSpPr>
          <p:cNvPr id="4" name="CuadroTexto 3">
            <a:extLst>
              <a:ext uri="{FF2B5EF4-FFF2-40B4-BE49-F238E27FC236}">
                <a16:creationId xmlns:a16="http://schemas.microsoft.com/office/drawing/2014/main" id="{E532738D-1753-5895-904B-BFA0288EF107}"/>
              </a:ext>
            </a:extLst>
          </p:cNvPr>
          <p:cNvSpPr txBox="1"/>
          <p:nvPr/>
        </p:nvSpPr>
        <p:spPr>
          <a:xfrm>
            <a:off x="552892" y="5641393"/>
            <a:ext cx="1090612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400" i="0" noProof="0" dirty="0">
                <a:solidFill>
                  <a:srgbClr val="000000"/>
                </a:solidFill>
                <a:latin typeface="Arial" panose="020B0604020202020204" pitchFamily="34" charset="0"/>
                <a:cs typeface="Arial" panose="020B0604020202020204" pitchFamily="34" charset="0"/>
              </a:rPr>
              <a:t>Este apartado de la tabla debe coincidir con la propuesta que se realizó en la solicitud del proyecto. Constituyen los elementos que van a ser validados por esta unidad. Es importante que los </a:t>
            </a:r>
            <a:r>
              <a:rPr lang="es-ES" sz="1400" b="1" noProof="0" dirty="0">
                <a:solidFill>
                  <a:srgbClr val="000000"/>
                </a:solidFill>
                <a:latin typeface="Arial" panose="020B0604020202020204" pitchFamily="34" charset="0"/>
                <a:cs typeface="Arial" panose="020B0604020202020204" pitchFamily="34" charset="0"/>
              </a:rPr>
              <a:t>resultados esperados sean medibles. </a:t>
            </a:r>
            <a:r>
              <a:rPr lang="es-ES" sz="1400" noProof="0" dirty="0">
                <a:solidFill>
                  <a:srgbClr val="000000"/>
                </a:solidFill>
                <a:latin typeface="Arial" panose="020B0604020202020204" pitchFamily="34" charset="0"/>
                <a:cs typeface="Arial" panose="020B0604020202020204" pitchFamily="34" charset="0"/>
              </a:rPr>
              <a:t>Si ha habido alguna modificación de la actividad se incluirá en el nombre de esta (tendrán que estar reflejadas también en el apartado 6 de la memoria)</a:t>
            </a:r>
            <a:endParaRPr lang="es-ES" sz="1400" i="0" noProof="0" dirty="0">
              <a:solidFill>
                <a:srgbClr val="000000"/>
              </a:solidFill>
              <a:latin typeface="Arial" panose="020B0604020202020204" pitchFamily="34" charset="0"/>
              <a:cs typeface="Arial" panose="020B0604020202020204" pitchFamily="34" charset="0"/>
            </a:endParaRPr>
          </a:p>
        </p:txBody>
      </p:sp>
      <p:cxnSp>
        <p:nvCxnSpPr>
          <p:cNvPr id="6" name="Conector recto de flecha 5">
            <a:extLst>
              <a:ext uri="{FF2B5EF4-FFF2-40B4-BE49-F238E27FC236}">
                <a16:creationId xmlns:a16="http://schemas.microsoft.com/office/drawing/2014/main" id="{F778B2B7-EED8-44DA-4324-48FC83C4A527}"/>
              </a:ext>
            </a:extLst>
          </p:cNvPr>
          <p:cNvCxnSpPr>
            <a:cxnSpLocks/>
            <a:stCxn id="4" idx="0"/>
          </p:cNvCxnSpPr>
          <p:nvPr/>
        </p:nvCxnSpPr>
        <p:spPr>
          <a:xfrm flipH="1" flipV="1">
            <a:off x="4394200" y="3911600"/>
            <a:ext cx="1611754" cy="172979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70950F3C-93D6-D21B-F35A-46B9BFFC0948}"/>
              </a:ext>
            </a:extLst>
          </p:cNvPr>
          <p:cNvSpPr txBox="1"/>
          <p:nvPr/>
        </p:nvSpPr>
        <p:spPr>
          <a:xfrm>
            <a:off x="216322" y="101138"/>
            <a:ext cx="5220586" cy="461665"/>
          </a:xfrm>
          <a:prstGeom prst="rect">
            <a:avLst/>
          </a:prstGeom>
          <a:noFill/>
        </p:spPr>
        <p:txBody>
          <a:bodyPr wrap="square" rtlCol="0">
            <a:spAutoFit/>
          </a:bodyPr>
          <a:lstStyle/>
          <a:p>
            <a:r>
              <a:rPr lang="es-ES" sz="2400" b="1" noProof="0" dirty="0"/>
              <a:t>Memoria de actuación</a:t>
            </a:r>
          </a:p>
        </p:txBody>
      </p:sp>
    </p:spTree>
    <p:extLst>
      <p:ext uri="{BB962C8B-B14F-4D97-AF65-F5344CB8AC3E}">
        <p14:creationId xmlns:p14="http://schemas.microsoft.com/office/powerpoint/2010/main" val="321015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F0FE-5ACD-59E6-19AC-4FEC2795310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36ABEBC-1522-375F-5752-C6E62360EF14}"/>
              </a:ext>
            </a:extLst>
          </p:cNvPr>
          <p:cNvPicPr>
            <a:picLocks noChangeAspect="1"/>
          </p:cNvPicPr>
          <p:nvPr/>
        </p:nvPicPr>
        <p:blipFill>
          <a:blip r:embed="rId2"/>
          <a:srcRect l="59884" b="-353"/>
          <a:stretch/>
        </p:blipFill>
        <p:spPr>
          <a:xfrm>
            <a:off x="2854711" y="468796"/>
            <a:ext cx="5000093" cy="4358801"/>
          </a:xfrm>
          <a:prstGeom prst="rect">
            <a:avLst/>
          </a:prstGeom>
        </p:spPr>
      </p:pic>
      <p:sp>
        <p:nvSpPr>
          <p:cNvPr id="5" name="Rectángulo 4">
            <a:extLst>
              <a:ext uri="{FF2B5EF4-FFF2-40B4-BE49-F238E27FC236}">
                <a16:creationId xmlns:a16="http://schemas.microsoft.com/office/drawing/2014/main" id="{686086F2-2CB3-5BA9-3728-D6650CC8C9A5}"/>
              </a:ext>
            </a:extLst>
          </p:cNvPr>
          <p:cNvSpPr/>
          <p:nvPr/>
        </p:nvSpPr>
        <p:spPr>
          <a:xfrm>
            <a:off x="3028271" y="868143"/>
            <a:ext cx="4826533" cy="3431877"/>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noProof="0" dirty="0"/>
          </a:p>
        </p:txBody>
      </p:sp>
      <p:sp>
        <p:nvSpPr>
          <p:cNvPr id="6" name="CuadroTexto 5">
            <a:extLst>
              <a:ext uri="{FF2B5EF4-FFF2-40B4-BE49-F238E27FC236}">
                <a16:creationId xmlns:a16="http://schemas.microsoft.com/office/drawing/2014/main" id="{4639F364-CF29-11A6-E722-D39DC0C7F80B}"/>
              </a:ext>
            </a:extLst>
          </p:cNvPr>
          <p:cNvSpPr txBox="1"/>
          <p:nvPr/>
        </p:nvSpPr>
        <p:spPr>
          <a:xfrm>
            <a:off x="927100" y="5135528"/>
            <a:ext cx="781138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i="0" noProof="0" dirty="0">
                <a:solidFill>
                  <a:srgbClr val="000000"/>
                </a:solidFill>
                <a:latin typeface="Arial" panose="020B0604020202020204" pitchFamily="34" charset="0"/>
                <a:cs typeface="Arial" panose="020B0604020202020204" pitchFamily="34" charset="0"/>
              </a:rPr>
              <a:t>En esta columna se tendrá que incluir la consecución de los resultados esperados (tal y como explica la leyenda de ayuda de la propia memoria). Han de ser medibles y valorables, no apreciaciones difusas sobre la actividad</a:t>
            </a:r>
            <a:r>
              <a:rPr lang="es-ES" sz="1200" i="0" noProof="0" dirty="0">
                <a:solidFill>
                  <a:srgbClr val="000000"/>
                </a:solidFill>
                <a:latin typeface="Arial" panose="020B0604020202020204" pitchFamily="34" charset="0"/>
                <a:cs typeface="Arial" panose="020B0604020202020204" pitchFamily="34" charset="0"/>
              </a:rPr>
              <a:t>.</a:t>
            </a:r>
          </a:p>
        </p:txBody>
      </p:sp>
      <p:cxnSp>
        <p:nvCxnSpPr>
          <p:cNvPr id="2" name="Conector recto de flecha 1">
            <a:extLst>
              <a:ext uri="{FF2B5EF4-FFF2-40B4-BE49-F238E27FC236}">
                <a16:creationId xmlns:a16="http://schemas.microsoft.com/office/drawing/2014/main" id="{B230BE60-1FF2-58AB-06FE-72DE4F0F8DF2}"/>
              </a:ext>
            </a:extLst>
          </p:cNvPr>
          <p:cNvCxnSpPr>
            <a:cxnSpLocks/>
            <a:stCxn id="24" idx="1"/>
          </p:cNvCxnSpPr>
          <p:nvPr/>
        </p:nvCxnSpPr>
        <p:spPr>
          <a:xfrm flipH="1" flipV="1">
            <a:off x="6934200" y="1371600"/>
            <a:ext cx="1486787" cy="9759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Conector: angular 17">
            <a:extLst>
              <a:ext uri="{FF2B5EF4-FFF2-40B4-BE49-F238E27FC236}">
                <a16:creationId xmlns:a16="http://schemas.microsoft.com/office/drawing/2014/main" id="{31FBEF71-0D0C-497E-8BBA-4713653C1DFC}"/>
              </a:ext>
            </a:extLst>
          </p:cNvPr>
          <p:cNvCxnSpPr>
            <a:cxnSpLocks/>
          </p:cNvCxnSpPr>
          <p:nvPr/>
        </p:nvCxnSpPr>
        <p:spPr>
          <a:xfrm rot="5400000" flipH="1" flipV="1">
            <a:off x="1578934" y="2099931"/>
            <a:ext cx="3763927" cy="2307266"/>
          </a:xfrm>
          <a:prstGeom prst="bentConnector3">
            <a:avLst>
              <a:gd name="adj1" fmla="val 10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4" name="CuadroTexto 23">
            <a:extLst>
              <a:ext uri="{FF2B5EF4-FFF2-40B4-BE49-F238E27FC236}">
                <a16:creationId xmlns:a16="http://schemas.microsoft.com/office/drawing/2014/main" id="{C2D6D290-179A-EC94-11C7-2A09B4AD6364}"/>
              </a:ext>
            </a:extLst>
          </p:cNvPr>
          <p:cNvSpPr txBox="1"/>
          <p:nvPr/>
        </p:nvSpPr>
        <p:spPr>
          <a:xfrm>
            <a:off x="8420987" y="1439643"/>
            <a:ext cx="2927497"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i="0" noProof="0" dirty="0">
                <a:solidFill>
                  <a:srgbClr val="000000"/>
                </a:solidFill>
                <a:latin typeface="Arial" panose="020B0604020202020204" pitchFamily="34" charset="0"/>
                <a:cs typeface="Arial" panose="020B0604020202020204" pitchFamily="34" charset="0"/>
              </a:rPr>
              <a:t>En la columna de desviaciones, de </a:t>
            </a:r>
            <a:r>
              <a:rPr lang="es-ES" sz="1600" b="1" i="0" noProof="0" dirty="0">
                <a:solidFill>
                  <a:srgbClr val="000000"/>
                </a:solidFill>
                <a:latin typeface="Arial" panose="020B0604020202020204" pitchFamily="34" charset="0"/>
                <a:cs typeface="Arial" panose="020B0604020202020204" pitchFamily="34" charset="0"/>
              </a:rPr>
              <a:t>forma resumida</a:t>
            </a:r>
            <a:r>
              <a:rPr lang="es-ES" sz="1600" i="0" noProof="0" dirty="0">
                <a:solidFill>
                  <a:srgbClr val="000000"/>
                </a:solidFill>
                <a:latin typeface="Arial" panose="020B0604020202020204" pitchFamily="34" charset="0"/>
                <a:cs typeface="Arial" panose="020B0604020202020204" pitchFamily="34" charset="0"/>
              </a:rPr>
              <a:t>, se incluirá el motivo de la no consecución del 100% del resultado esperado si diera lugar.</a:t>
            </a:r>
          </a:p>
        </p:txBody>
      </p:sp>
      <p:sp>
        <p:nvSpPr>
          <p:cNvPr id="27" name="CuadroTexto 26">
            <a:extLst>
              <a:ext uri="{FF2B5EF4-FFF2-40B4-BE49-F238E27FC236}">
                <a16:creationId xmlns:a16="http://schemas.microsoft.com/office/drawing/2014/main" id="{AF31508B-66A7-74E6-197B-51EAE46579D5}"/>
              </a:ext>
            </a:extLst>
          </p:cNvPr>
          <p:cNvSpPr txBox="1"/>
          <p:nvPr/>
        </p:nvSpPr>
        <p:spPr>
          <a:xfrm>
            <a:off x="433082" y="155707"/>
            <a:ext cx="5220586" cy="461665"/>
          </a:xfrm>
          <a:prstGeom prst="rect">
            <a:avLst/>
          </a:prstGeom>
          <a:noFill/>
        </p:spPr>
        <p:txBody>
          <a:bodyPr wrap="square" rtlCol="0">
            <a:spAutoFit/>
          </a:bodyPr>
          <a:lstStyle/>
          <a:p>
            <a:r>
              <a:rPr lang="es-ES" sz="2400" b="1" noProof="0" dirty="0"/>
              <a:t>Memoria de actuación</a:t>
            </a:r>
          </a:p>
        </p:txBody>
      </p:sp>
    </p:spTree>
    <p:extLst>
      <p:ext uri="{BB962C8B-B14F-4D97-AF65-F5344CB8AC3E}">
        <p14:creationId xmlns:p14="http://schemas.microsoft.com/office/powerpoint/2010/main" val="185046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309182-BA4F-50E3-E0B6-6164A748A3A0}"/>
              </a:ext>
            </a:extLst>
          </p:cNvPr>
          <p:cNvSpPr txBox="1"/>
          <p:nvPr/>
        </p:nvSpPr>
        <p:spPr>
          <a:xfrm>
            <a:off x="625103" y="1498345"/>
            <a:ext cx="10981434" cy="1661993"/>
          </a:xfrm>
          <a:prstGeom prst="rect">
            <a:avLst/>
          </a:prstGeom>
          <a:noFill/>
        </p:spPr>
        <p:txBody>
          <a:bodyPr wrap="square" rtlCol="0">
            <a:spAutoFit/>
          </a:bodyPr>
          <a:lstStyle/>
          <a:p>
            <a:r>
              <a:rPr lang="es-ES" sz="3000" b="1" noProof="0" dirty="0">
                <a:effectLst/>
                <a:latin typeface="Arial" panose="020B0604020202020204" pitchFamily="34" charset="0"/>
                <a:ea typeface="Aptos" panose="020B0004020202020204" pitchFamily="34" charset="0"/>
              </a:rPr>
              <a:t>Elementos generales de relevancia sobre las subvenciones</a:t>
            </a:r>
          </a:p>
          <a:p>
            <a:endParaRPr lang="es-ES" dirty="0">
              <a:latin typeface="Arial" panose="020B0604020202020204" pitchFamily="34" charset="0"/>
              <a:ea typeface="Aptos" panose="020B0004020202020204" pitchFamily="34" charset="0"/>
            </a:endParaRPr>
          </a:p>
          <a:p>
            <a:r>
              <a:rPr lang="es-ES" sz="1800" noProof="0" dirty="0">
                <a:effectLst/>
                <a:latin typeface="Arial" panose="020B0604020202020204" pitchFamily="34" charset="0"/>
                <a:ea typeface="Aptos" panose="020B0004020202020204" pitchFamily="34" charset="0"/>
              </a:rPr>
              <a:t>D. Miguel Ángel Arias Carrascosa</a:t>
            </a:r>
            <a:endParaRPr lang="es-ES" dirty="0">
              <a:latin typeface="Arial" panose="020B0604020202020204" pitchFamily="34" charset="0"/>
              <a:ea typeface="Aptos" panose="020B0004020202020204" pitchFamily="34" charset="0"/>
            </a:endParaRPr>
          </a:p>
          <a:p>
            <a:endParaRPr lang="es-ES" sz="1800" noProof="0" dirty="0">
              <a:effectLst/>
              <a:latin typeface="Arial" panose="020B0604020202020204" pitchFamily="34" charset="0"/>
              <a:ea typeface="Aptos" panose="020B0004020202020204" pitchFamily="34" charset="0"/>
            </a:endParaRPr>
          </a:p>
          <a:p>
            <a:r>
              <a:rPr lang="es-ES" sz="1800" noProof="0" dirty="0">
                <a:effectLst/>
                <a:latin typeface="Arial" panose="020B0604020202020204" pitchFamily="34" charset="0"/>
                <a:ea typeface="Aptos" panose="020B0004020202020204" pitchFamily="34" charset="0"/>
              </a:rPr>
              <a:t>Subdirector General de Análisis y Estrategia de Agenda 2030</a:t>
            </a:r>
            <a:endParaRPr lang="es-ES" noProof="0" dirty="0"/>
          </a:p>
        </p:txBody>
      </p:sp>
    </p:spTree>
    <p:extLst>
      <p:ext uri="{BB962C8B-B14F-4D97-AF65-F5344CB8AC3E}">
        <p14:creationId xmlns:p14="http://schemas.microsoft.com/office/powerpoint/2010/main" val="1171489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EF2C4E-890D-4569-1B73-D513D1B24D23}"/>
              </a:ext>
            </a:extLst>
          </p:cNvPr>
          <p:cNvPicPr>
            <a:picLocks noChangeAspect="1"/>
          </p:cNvPicPr>
          <p:nvPr/>
        </p:nvPicPr>
        <p:blipFill>
          <a:blip r:embed="rId2"/>
          <a:stretch>
            <a:fillRect/>
          </a:stretch>
        </p:blipFill>
        <p:spPr>
          <a:xfrm>
            <a:off x="148218" y="546100"/>
            <a:ext cx="6570083" cy="5524057"/>
          </a:xfrm>
          <a:prstGeom prst="rect">
            <a:avLst/>
          </a:prstGeom>
        </p:spPr>
      </p:pic>
      <p:sp>
        <p:nvSpPr>
          <p:cNvPr id="2" name="CuadroTexto 1">
            <a:extLst>
              <a:ext uri="{FF2B5EF4-FFF2-40B4-BE49-F238E27FC236}">
                <a16:creationId xmlns:a16="http://schemas.microsoft.com/office/drawing/2014/main" id="{A4C2C977-86BC-8000-C702-9197FDED3571}"/>
              </a:ext>
            </a:extLst>
          </p:cNvPr>
          <p:cNvSpPr txBox="1"/>
          <p:nvPr/>
        </p:nvSpPr>
        <p:spPr>
          <a:xfrm>
            <a:off x="6549891" y="1351753"/>
            <a:ext cx="479882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400" i="0" noProof="0" dirty="0">
                <a:solidFill>
                  <a:srgbClr val="000000"/>
                </a:solidFill>
                <a:latin typeface="Arial" panose="020B0604020202020204" pitchFamily="34" charset="0"/>
                <a:cs typeface="Arial" panose="020B0604020202020204" pitchFamily="34" charset="0"/>
              </a:rPr>
              <a:t>En este apartado se explicará con más detalle las actividades reflejadas en el cuadro anterior y se dará explicación de los resultados obtenidos si no hubieran sido los esperados. Además, que acciones se han llevado a cabo en aquellos casos que fuera pertinente, para sustituir la actividad.</a:t>
            </a:r>
          </a:p>
        </p:txBody>
      </p:sp>
      <p:sp>
        <p:nvSpPr>
          <p:cNvPr id="3" name="CuadroTexto 2">
            <a:extLst>
              <a:ext uri="{FF2B5EF4-FFF2-40B4-BE49-F238E27FC236}">
                <a16:creationId xmlns:a16="http://schemas.microsoft.com/office/drawing/2014/main" id="{EE9360F3-33F7-C5B2-627F-5E34E33143BA}"/>
              </a:ext>
            </a:extLst>
          </p:cNvPr>
          <p:cNvSpPr txBox="1"/>
          <p:nvPr/>
        </p:nvSpPr>
        <p:spPr>
          <a:xfrm>
            <a:off x="6549891" y="3853949"/>
            <a:ext cx="479882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400" i="0" noProof="0" dirty="0">
                <a:solidFill>
                  <a:srgbClr val="000000"/>
                </a:solidFill>
                <a:latin typeface="Arial" panose="020B0604020202020204" pitchFamily="34" charset="0"/>
                <a:cs typeface="Arial" panose="020B0604020202020204" pitchFamily="34" charset="0"/>
              </a:rPr>
              <a:t>Se puede incluir un resumen de las acciones de difusión realizadas del proyecto. Es deseable incorporar enlaces a repositorios o a la web del proyecto donde consultar con detalle el plan de medios de la difusión llevada a cabo.</a:t>
            </a:r>
          </a:p>
        </p:txBody>
      </p:sp>
      <p:sp>
        <p:nvSpPr>
          <p:cNvPr id="4" name="CuadroTexto 3">
            <a:extLst>
              <a:ext uri="{FF2B5EF4-FFF2-40B4-BE49-F238E27FC236}">
                <a16:creationId xmlns:a16="http://schemas.microsoft.com/office/drawing/2014/main" id="{9B7D9979-033C-292D-2BD9-44E5E0568924}"/>
              </a:ext>
            </a:extLst>
          </p:cNvPr>
          <p:cNvSpPr txBox="1"/>
          <p:nvPr/>
        </p:nvSpPr>
        <p:spPr>
          <a:xfrm>
            <a:off x="343322" y="84435"/>
            <a:ext cx="5220586" cy="461665"/>
          </a:xfrm>
          <a:prstGeom prst="rect">
            <a:avLst/>
          </a:prstGeom>
          <a:noFill/>
        </p:spPr>
        <p:txBody>
          <a:bodyPr wrap="square" rtlCol="0">
            <a:spAutoFit/>
          </a:bodyPr>
          <a:lstStyle/>
          <a:p>
            <a:r>
              <a:rPr lang="es-ES" sz="2400" b="1" noProof="0" dirty="0"/>
              <a:t>Memoria de actuación</a:t>
            </a:r>
          </a:p>
        </p:txBody>
      </p:sp>
    </p:spTree>
    <p:extLst>
      <p:ext uri="{BB962C8B-B14F-4D97-AF65-F5344CB8AC3E}">
        <p14:creationId xmlns:p14="http://schemas.microsoft.com/office/powerpoint/2010/main" val="1268487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FD578C8-4251-49F0-FECB-C9327166862C}"/>
              </a:ext>
            </a:extLst>
          </p:cNvPr>
          <p:cNvPicPr>
            <a:picLocks noChangeAspect="1"/>
          </p:cNvPicPr>
          <p:nvPr/>
        </p:nvPicPr>
        <p:blipFill>
          <a:blip r:embed="rId2"/>
          <a:stretch>
            <a:fillRect/>
          </a:stretch>
        </p:blipFill>
        <p:spPr>
          <a:xfrm>
            <a:off x="373585" y="1158518"/>
            <a:ext cx="11223279" cy="1939170"/>
          </a:xfrm>
          <a:prstGeom prst="rect">
            <a:avLst/>
          </a:prstGeom>
          <a:ln>
            <a:solidFill>
              <a:schemeClr val="accent1"/>
            </a:solidFill>
          </a:ln>
          <a:effectLst>
            <a:softEdge rad="0"/>
          </a:effectLst>
        </p:spPr>
      </p:pic>
      <p:sp>
        <p:nvSpPr>
          <p:cNvPr id="2" name="CuadroTexto 1">
            <a:extLst>
              <a:ext uri="{FF2B5EF4-FFF2-40B4-BE49-F238E27FC236}">
                <a16:creationId xmlns:a16="http://schemas.microsoft.com/office/drawing/2014/main" id="{3044E6AE-A1DD-65CA-7B1A-07E52524914D}"/>
              </a:ext>
            </a:extLst>
          </p:cNvPr>
          <p:cNvSpPr txBox="1"/>
          <p:nvPr/>
        </p:nvSpPr>
        <p:spPr>
          <a:xfrm>
            <a:off x="635422" y="3663641"/>
            <a:ext cx="1050247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i="0" noProof="0" dirty="0">
                <a:solidFill>
                  <a:srgbClr val="000000"/>
                </a:solidFill>
                <a:latin typeface="Arial" panose="020B0604020202020204" pitchFamily="34" charset="0"/>
                <a:cs typeface="Arial" panose="020B0604020202020204" pitchFamily="34" charset="0"/>
              </a:rPr>
              <a:t>En este apartado la entidad debe ofrecer unas conclusione</a:t>
            </a:r>
            <a:r>
              <a:rPr lang="es-ES" sz="1600" noProof="0" dirty="0">
                <a:solidFill>
                  <a:srgbClr val="000000"/>
                </a:solidFill>
                <a:latin typeface="Arial" panose="020B0604020202020204" pitchFamily="34" charset="0"/>
                <a:cs typeface="Arial" panose="020B0604020202020204" pitchFamily="34" charset="0"/>
              </a:rPr>
              <a:t>s generales del proyecto. De los </a:t>
            </a:r>
            <a:r>
              <a:rPr lang="es-ES" sz="1600" b="1" noProof="0" dirty="0">
                <a:solidFill>
                  <a:srgbClr val="000000"/>
                </a:solidFill>
                <a:latin typeface="Arial" panose="020B0604020202020204" pitchFamily="34" charset="0"/>
                <a:cs typeface="Arial" panose="020B0604020202020204" pitchFamily="34" charset="0"/>
              </a:rPr>
              <a:t>logros</a:t>
            </a:r>
            <a:r>
              <a:rPr lang="es-ES" sz="1600" noProof="0" dirty="0">
                <a:solidFill>
                  <a:srgbClr val="000000"/>
                </a:solidFill>
                <a:latin typeface="Arial" panose="020B0604020202020204" pitchFamily="34" charset="0"/>
                <a:cs typeface="Arial" panose="020B0604020202020204" pitchFamily="34" charset="0"/>
              </a:rPr>
              <a:t> obtenidos y </a:t>
            </a:r>
            <a:r>
              <a:rPr lang="es-ES" sz="1600" b="1" noProof="0" dirty="0">
                <a:solidFill>
                  <a:srgbClr val="000000"/>
                </a:solidFill>
                <a:latin typeface="Arial" panose="020B0604020202020204" pitchFamily="34" charset="0"/>
                <a:cs typeface="Arial" panose="020B0604020202020204" pitchFamily="34" charset="0"/>
              </a:rPr>
              <a:t>dificultades </a:t>
            </a:r>
            <a:r>
              <a:rPr lang="es-ES" sz="1600" noProof="0" dirty="0">
                <a:solidFill>
                  <a:srgbClr val="000000"/>
                </a:solidFill>
                <a:latin typeface="Arial" panose="020B0604020202020204" pitchFamily="34" charset="0"/>
                <a:cs typeface="Arial" panose="020B0604020202020204" pitchFamily="34" charset="0"/>
              </a:rPr>
              <a:t> sobre el desarrollo del proyecto. Aprendizajes y buenas prácticas detectadas como resultado del proyecto.  </a:t>
            </a:r>
            <a:endParaRPr lang="es-ES" sz="1600" i="0" noProof="0" dirty="0">
              <a:solidFill>
                <a:srgbClr val="00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76EB778-B876-1D71-ED56-A6AC9D0E6837}"/>
              </a:ext>
            </a:extLst>
          </p:cNvPr>
          <p:cNvSpPr txBox="1"/>
          <p:nvPr/>
        </p:nvSpPr>
        <p:spPr>
          <a:xfrm>
            <a:off x="635422" y="272864"/>
            <a:ext cx="5220586" cy="461665"/>
          </a:xfrm>
          <a:prstGeom prst="rect">
            <a:avLst/>
          </a:prstGeom>
          <a:noFill/>
        </p:spPr>
        <p:txBody>
          <a:bodyPr wrap="square" rtlCol="0">
            <a:spAutoFit/>
          </a:bodyPr>
          <a:lstStyle/>
          <a:p>
            <a:r>
              <a:rPr lang="es-ES" sz="2400" b="1" noProof="0" dirty="0"/>
              <a:t>Memoria de actuación</a:t>
            </a:r>
          </a:p>
        </p:txBody>
      </p:sp>
    </p:spTree>
    <p:extLst>
      <p:ext uri="{BB962C8B-B14F-4D97-AF65-F5344CB8AC3E}">
        <p14:creationId xmlns:p14="http://schemas.microsoft.com/office/powerpoint/2010/main" val="2547838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89C49A-60F7-CEA6-4443-B67E9C8B53B2}"/>
              </a:ext>
            </a:extLst>
          </p:cNvPr>
          <p:cNvSpPr txBox="1"/>
          <p:nvPr/>
        </p:nvSpPr>
        <p:spPr>
          <a:xfrm>
            <a:off x="635422" y="272864"/>
            <a:ext cx="5220586" cy="461665"/>
          </a:xfrm>
          <a:prstGeom prst="rect">
            <a:avLst/>
          </a:prstGeom>
          <a:noFill/>
        </p:spPr>
        <p:txBody>
          <a:bodyPr wrap="square" rtlCol="0">
            <a:spAutoFit/>
          </a:bodyPr>
          <a:lstStyle/>
          <a:p>
            <a:r>
              <a:rPr lang="es-ES" sz="2400" b="1" noProof="0" dirty="0"/>
              <a:t>Evidencias realización actividades</a:t>
            </a:r>
          </a:p>
        </p:txBody>
      </p:sp>
      <p:sp>
        <p:nvSpPr>
          <p:cNvPr id="5" name="CuadroTexto 4">
            <a:extLst>
              <a:ext uri="{FF2B5EF4-FFF2-40B4-BE49-F238E27FC236}">
                <a16:creationId xmlns:a16="http://schemas.microsoft.com/office/drawing/2014/main" id="{9E1E3A0D-9E08-3FB5-D8A1-E41FF90CF865}"/>
              </a:ext>
            </a:extLst>
          </p:cNvPr>
          <p:cNvSpPr txBox="1"/>
          <p:nvPr/>
        </p:nvSpPr>
        <p:spPr>
          <a:xfrm>
            <a:off x="242776" y="800430"/>
            <a:ext cx="11309497" cy="338554"/>
          </a:xfrm>
          <a:prstGeom prst="rect">
            <a:avLst/>
          </a:prstGeom>
          <a:noFill/>
        </p:spPr>
        <p:txBody>
          <a:bodyPr wrap="square" rtlCol="0">
            <a:spAutoFit/>
          </a:bodyPr>
          <a:lstStyle/>
          <a:p>
            <a:pPr marL="285750" indent="-285750" algn="just">
              <a:buFont typeface="Wingdings" panose="05000000000000000000" pitchFamily="2" charset="2"/>
              <a:buChar char="Ø"/>
            </a:pPr>
            <a:r>
              <a:rPr lang="es-ES" sz="1600" i="0" noProof="0" dirty="0">
                <a:solidFill>
                  <a:srgbClr val="000000"/>
                </a:solidFill>
                <a:latin typeface="Arial" panose="020B0604020202020204" pitchFamily="34" charset="0"/>
                <a:cs typeface="Arial" panose="020B0604020202020204" pitchFamily="34" charset="0"/>
              </a:rPr>
              <a:t>Se muestran a continuación ejemplos de aquellos elementos a aportar según las actividades de los proyectos:</a:t>
            </a:r>
          </a:p>
        </p:txBody>
      </p:sp>
      <p:graphicFrame>
        <p:nvGraphicFramePr>
          <p:cNvPr id="6" name="Tabla 5">
            <a:extLst>
              <a:ext uri="{FF2B5EF4-FFF2-40B4-BE49-F238E27FC236}">
                <a16:creationId xmlns:a16="http://schemas.microsoft.com/office/drawing/2014/main" id="{1D04AF95-6091-4F18-E9C1-139D4848C807}"/>
              </a:ext>
            </a:extLst>
          </p:cNvPr>
          <p:cNvGraphicFramePr>
            <a:graphicFrameLocks noGrp="1"/>
          </p:cNvGraphicFramePr>
          <p:nvPr>
            <p:extLst>
              <p:ext uri="{D42A27DB-BD31-4B8C-83A1-F6EECF244321}">
                <p14:modId xmlns:p14="http://schemas.microsoft.com/office/powerpoint/2010/main" val="3260688016"/>
              </p:ext>
            </p:extLst>
          </p:nvPr>
        </p:nvGraphicFramePr>
        <p:xfrm>
          <a:off x="242777" y="1450328"/>
          <a:ext cx="11706446" cy="4164937"/>
        </p:xfrm>
        <a:graphic>
          <a:graphicData uri="http://schemas.openxmlformats.org/drawingml/2006/table">
            <a:tbl>
              <a:tblPr firstRow="1" bandRow="1">
                <a:tableStyleId>{C083E6E3-FA7D-4D7B-A595-EF9225AFEA82}</a:tableStyleId>
              </a:tblPr>
              <a:tblGrid>
                <a:gridCol w="3008423">
                  <a:extLst>
                    <a:ext uri="{9D8B030D-6E8A-4147-A177-3AD203B41FA5}">
                      <a16:colId xmlns:a16="http://schemas.microsoft.com/office/drawing/2014/main" val="1390689915"/>
                    </a:ext>
                  </a:extLst>
                </a:gridCol>
                <a:gridCol w="8698023">
                  <a:extLst>
                    <a:ext uri="{9D8B030D-6E8A-4147-A177-3AD203B41FA5}">
                      <a16:colId xmlns:a16="http://schemas.microsoft.com/office/drawing/2014/main" val="126501711"/>
                    </a:ext>
                  </a:extLst>
                </a:gridCol>
              </a:tblGrid>
              <a:tr h="340948">
                <a:tc>
                  <a:txBody>
                    <a:bodyPr/>
                    <a:lstStyle/>
                    <a:p>
                      <a:pPr algn="ctr"/>
                      <a:r>
                        <a:rPr lang="es-ES" sz="1600" noProof="0" dirty="0"/>
                        <a:t>Actividad</a:t>
                      </a:r>
                      <a:endParaRPr lang="es-ES" sz="1600" noProof="0" dirty="0">
                        <a:latin typeface="Arial" panose="020B0604020202020204" pitchFamily="34" charset="0"/>
                        <a:cs typeface="Arial" panose="020B0604020202020204" pitchFamily="34" charset="0"/>
                      </a:endParaRPr>
                    </a:p>
                  </a:txBody>
                  <a:tcPr/>
                </a:tc>
                <a:tc>
                  <a:txBody>
                    <a:bodyPr/>
                    <a:lstStyle/>
                    <a:p>
                      <a:pPr algn="ctr"/>
                      <a:r>
                        <a:rPr lang="es-ES" sz="1600" noProof="0" dirty="0"/>
                        <a:t>Elementos </a:t>
                      </a:r>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3902266"/>
                  </a:ext>
                </a:extLst>
              </a:tr>
              <a:tr h="640100">
                <a:tc>
                  <a:txBody>
                    <a:bodyPr/>
                    <a:lstStyle/>
                    <a:p>
                      <a:pPr algn="just"/>
                      <a:r>
                        <a:rPr lang="es-ES" sz="1600" noProof="0" dirty="0"/>
                        <a:t>Cursos/talleres</a:t>
                      </a:r>
                      <a:endParaRPr lang="es-ES" sz="1600" noProof="0" dirty="0">
                        <a:latin typeface="Arial" panose="020B0604020202020204" pitchFamily="34" charset="0"/>
                        <a:cs typeface="Arial" panose="020B0604020202020204" pitchFamily="34" charset="0"/>
                      </a:endParaRPr>
                    </a:p>
                  </a:txBody>
                  <a:tcPr/>
                </a:tc>
                <a:tc>
                  <a:txBody>
                    <a:bodyPr/>
                    <a:lstStyle/>
                    <a:p>
                      <a:pPr algn="just"/>
                      <a:r>
                        <a:rPr lang="es-ES" sz="1600" noProof="0" dirty="0"/>
                        <a:t>Fotografías de los cursos, materiales didácticos elaborados, certificados/listados de asistencia. Evidencias de la difusión realizada.</a:t>
                      </a:r>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6993528"/>
                  </a:ext>
                </a:extLst>
              </a:tr>
              <a:tr h="400056">
                <a:tc>
                  <a:txBody>
                    <a:bodyPr/>
                    <a:lstStyle/>
                    <a:p>
                      <a:pPr algn="just"/>
                      <a:r>
                        <a:rPr lang="es-ES" sz="1600" noProof="0" dirty="0"/>
                        <a:t>Reuniones</a:t>
                      </a:r>
                      <a:endParaRPr lang="es-ES" sz="1600" noProof="0" dirty="0">
                        <a:latin typeface="Arial" panose="020B0604020202020204" pitchFamily="34" charset="0"/>
                        <a:cs typeface="Arial" panose="020B0604020202020204" pitchFamily="34" charset="0"/>
                      </a:endParaRPr>
                    </a:p>
                  </a:txBody>
                  <a:tcPr/>
                </a:tc>
                <a:tc>
                  <a:txBody>
                    <a:bodyPr/>
                    <a:lstStyle/>
                    <a:p>
                      <a:pPr algn="just"/>
                      <a:r>
                        <a:rPr lang="es-ES" sz="1600" noProof="0" dirty="0"/>
                        <a:t>Actas de reuniones o resúmenes de estas. Listado de participantes. Fotografías si diera lugar.</a:t>
                      </a:r>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062878"/>
                  </a:ext>
                </a:extLst>
              </a:tr>
              <a:tr h="637926">
                <a:tc>
                  <a:txBody>
                    <a:bodyPr/>
                    <a:lstStyle/>
                    <a:p>
                      <a:pPr algn="just"/>
                      <a:r>
                        <a:rPr lang="es-ES" sz="1600" noProof="0" dirty="0"/>
                        <a:t>Congresos / seminarios </a:t>
                      </a:r>
                    </a:p>
                    <a:p>
                      <a:pPr algn="just"/>
                      <a:r>
                        <a:rPr lang="es-ES" sz="1600" noProof="0" dirty="0"/>
                        <a:t>y similares</a:t>
                      </a:r>
                      <a:endParaRPr lang="es-ES" sz="1600" noProof="0" dirty="0">
                        <a:latin typeface="Arial" panose="020B0604020202020204" pitchFamily="34" charset="0"/>
                        <a:cs typeface="Arial" panose="020B0604020202020204" pitchFamily="34" charset="0"/>
                      </a:endParaRPr>
                    </a:p>
                  </a:txBody>
                  <a:tcPr/>
                </a:tc>
                <a:tc>
                  <a:txBody>
                    <a:bodyPr/>
                    <a:lstStyle/>
                    <a:p>
                      <a:pPr algn="just"/>
                      <a:r>
                        <a:rPr lang="es-ES" sz="1600" noProof="0" dirty="0"/>
                        <a:t>Carteles del acto, fotografías, difusión</a:t>
                      </a:r>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9002716"/>
                  </a:ext>
                </a:extLst>
              </a:tr>
              <a:tr h="551427">
                <a:tc>
                  <a:txBody>
                    <a:bodyPr/>
                    <a:lstStyle/>
                    <a:p>
                      <a:pPr algn="just"/>
                      <a:r>
                        <a:rPr lang="es-ES" sz="1600" noProof="0" dirty="0"/>
                        <a:t>Estudios y publicaciones</a:t>
                      </a:r>
                      <a:endParaRPr lang="es-ES" sz="1600" noProof="0" dirty="0">
                        <a:latin typeface="Arial" panose="020B0604020202020204" pitchFamily="34" charset="0"/>
                        <a:cs typeface="Arial" panose="020B0604020202020204" pitchFamily="34" charset="0"/>
                      </a:endParaRPr>
                    </a:p>
                  </a:txBody>
                  <a:tcPr/>
                </a:tc>
                <a:tc>
                  <a:txBody>
                    <a:bodyPr/>
                    <a:lstStyle/>
                    <a:p>
                      <a:pPr algn="just"/>
                      <a:r>
                        <a:rPr lang="es-ES" sz="1600" noProof="0" dirty="0"/>
                        <a:t>Copia de la publicación, estudio o investigación realizados.</a:t>
                      </a:r>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7167344"/>
                  </a:ext>
                </a:extLst>
              </a:tr>
              <a:tr h="797240">
                <a:tc>
                  <a:txBody>
                    <a:bodyPr/>
                    <a:lstStyle/>
                    <a:p>
                      <a:pPr algn="just"/>
                      <a:r>
                        <a:rPr lang="es-ES" sz="1600" noProof="0" dirty="0"/>
                        <a:t>Otras acciones (reforestación, visitas u otros)</a:t>
                      </a:r>
                      <a:endParaRPr lang="es-ES" sz="1600" noProof="0" dirty="0">
                        <a:latin typeface="Arial" panose="020B0604020202020204" pitchFamily="34" charset="0"/>
                        <a:cs typeface="Arial" panose="020B0604020202020204" pitchFamily="34" charset="0"/>
                      </a:endParaRPr>
                    </a:p>
                  </a:txBody>
                  <a:tcPr/>
                </a:tc>
                <a:tc>
                  <a:txBody>
                    <a:bodyPr/>
                    <a:lstStyle/>
                    <a:p>
                      <a:pPr algn="just"/>
                      <a:r>
                        <a:rPr lang="es-ES" sz="1600" noProof="0" dirty="0"/>
                        <a:t>Se aportarán evidencias necesarias para poder dar por válida dicha actividad.</a:t>
                      </a:r>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128938"/>
                  </a:ext>
                </a:extLst>
              </a:tr>
              <a:tr h="797240">
                <a:tc>
                  <a:txBody>
                    <a:bodyPr/>
                    <a:lstStyle/>
                    <a:p>
                      <a:pPr algn="just"/>
                      <a:endParaRPr lang="es-ES" sz="1600" noProof="0" dirty="0">
                        <a:latin typeface="Arial" panose="020B0604020202020204" pitchFamily="34" charset="0"/>
                        <a:cs typeface="Arial" panose="020B0604020202020204" pitchFamily="34" charset="0"/>
                      </a:endParaRPr>
                    </a:p>
                  </a:txBody>
                  <a:tcPr/>
                </a:tc>
                <a:tc>
                  <a:txBody>
                    <a:bodyPr/>
                    <a:lstStyle/>
                    <a:p>
                      <a:pPr algn="just"/>
                      <a:endParaRPr lang="es-E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9874106"/>
                  </a:ext>
                </a:extLst>
              </a:tr>
            </a:tbl>
          </a:graphicData>
        </a:graphic>
      </p:graphicFrame>
    </p:spTree>
    <p:extLst>
      <p:ext uri="{BB962C8B-B14F-4D97-AF65-F5344CB8AC3E}">
        <p14:creationId xmlns:p14="http://schemas.microsoft.com/office/powerpoint/2010/main" val="2544720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35A5836-31C2-0717-77C7-AC7E6E0AC573}"/>
              </a:ext>
            </a:extLst>
          </p:cNvPr>
          <p:cNvSpPr txBox="1"/>
          <p:nvPr/>
        </p:nvSpPr>
        <p:spPr>
          <a:xfrm>
            <a:off x="635422" y="272864"/>
            <a:ext cx="5220586" cy="461665"/>
          </a:xfrm>
          <a:prstGeom prst="rect">
            <a:avLst/>
          </a:prstGeom>
          <a:noFill/>
        </p:spPr>
        <p:txBody>
          <a:bodyPr wrap="square" rtlCol="0">
            <a:spAutoFit/>
          </a:bodyPr>
          <a:lstStyle/>
          <a:p>
            <a:r>
              <a:rPr lang="es-ES" sz="2400" b="1" noProof="0" dirty="0"/>
              <a:t>Difusión actividad. Uso de logos</a:t>
            </a:r>
          </a:p>
        </p:txBody>
      </p:sp>
      <p:pic>
        <p:nvPicPr>
          <p:cNvPr id="8" name="Imagen 7">
            <a:extLst>
              <a:ext uri="{FF2B5EF4-FFF2-40B4-BE49-F238E27FC236}">
                <a16:creationId xmlns:a16="http://schemas.microsoft.com/office/drawing/2014/main" id="{BBD6570F-012B-130A-AC01-24BB4F4F3DF3}"/>
              </a:ext>
            </a:extLst>
          </p:cNvPr>
          <p:cNvPicPr>
            <a:picLocks noChangeAspect="1"/>
          </p:cNvPicPr>
          <p:nvPr/>
        </p:nvPicPr>
        <p:blipFill>
          <a:blip r:embed="rId2"/>
          <a:stretch>
            <a:fillRect/>
          </a:stretch>
        </p:blipFill>
        <p:spPr>
          <a:xfrm>
            <a:off x="1084519" y="1963860"/>
            <a:ext cx="2428120" cy="1672348"/>
          </a:xfrm>
          <a:prstGeom prst="rect">
            <a:avLst/>
          </a:prstGeom>
        </p:spPr>
      </p:pic>
      <p:sp>
        <p:nvSpPr>
          <p:cNvPr id="9" name="CuadroTexto 8">
            <a:extLst>
              <a:ext uri="{FF2B5EF4-FFF2-40B4-BE49-F238E27FC236}">
                <a16:creationId xmlns:a16="http://schemas.microsoft.com/office/drawing/2014/main" id="{3EA80822-BAA4-CBD1-BDF1-AF6599057753}"/>
              </a:ext>
            </a:extLst>
          </p:cNvPr>
          <p:cNvSpPr txBox="1"/>
          <p:nvPr/>
        </p:nvSpPr>
        <p:spPr>
          <a:xfrm>
            <a:off x="762001" y="964474"/>
            <a:ext cx="10515599"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sz="1600" i="0" noProof="0" dirty="0">
                <a:solidFill>
                  <a:srgbClr val="000000"/>
                </a:solidFill>
                <a:latin typeface="Arial" panose="020B0604020202020204" pitchFamily="34" charset="0"/>
                <a:cs typeface="Arial" panose="020B0604020202020204" pitchFamily="34" charset="0"/>
              </a:rPr>
              <a:t>Los logos del ministerio y las instrucciones para el uso del mismo se encuentran disponibles en la página </a:t>
            </a:r>
            <a:r>
              <a:rPr lang="es-ES" sz="1600" b="1" noProof="0" dirty="0">
                <a:latin typeface="Arial" panose="020B0604020202020204" pitchFamily="34" charset="0"/>
                <a:cs typeface="Arial" panose="020B0604020202020204" pitchFamily="34" charset="0"/>
              </a:rPr>
              <a:t>https://www.dsca.gob.es/es/agenda-2030/subvenciones</a:t>
            </a:r>
          </a:p>
          <a:p>
            <a:pPr algn="just"/>
            <a:r>
              <a:rPr lang="es-ES" sz="1200" i="0" noProof="0" dirty="0">
                <a:solidFill>
                  <a:srgbClr val="000000"/>
                </a:solidFill>
                <a:latin typeface="Arial" panose="020B0604020202020204" pitchFamily="34" charset="0"/>
                <a:cs typeface="Arial" panose="020B0604020202020204" pitchFamily="34" charset="0"/>
              </a:rPr>
              <a:t> </a:t>
            </a:r>
          </a:p>
        </p:txBody>
      </p:sp>
      <p:graphicFrame>
        <p:nvGraphicFramePr>
          <p:cNvPr id="10" name="Tabla 9">
            <a:extLst>
              <a:ext uri="{FF2B5EF4-FFF2-40B4-BE49-F238E27FC236}">
                <a16:creationId xmlns:a16="http://schemas.microsoft.com/office/drawing/2014/main" id="{AC1B9420-0FC2-F6C5-A9F0-7B7FA3BF6BF7}"/>
              </a:ext>
            </a:extLst>
          </p:cNvPr>
          <p:cNvGraphicFramePr>
            <a:graphicFrameLocks noGrp="1"/>
          </p:cNvGraphicFramePr>
          <p:nvPr>
            <p:extLst>
              <p:ext uri="{D42A27DB-BD31-4B8C-83A1-F6EECF244321}">
                <p14:modId xmlns:p14="http://schemas.microsoft.com/office/powerpoint/2010/main" val="1582833854"/>
              </p:ext>
            </p:extLst>
          </p:nvPr>
        </p:nvGraphicFramePr>
        <p:xfrm>
          <a:off x="635422" y="3954484"/>
          <a:ext cx="10781877" cy="1962425"/>
        </p:xfrm>
        <a:graphic>
          <a:graphicData uri="http://schemas.openxmlformats.org/drawingml/2006/table">
            <a:tbl>
              <a:tblPr firstRow="1" bandRow="1">
                <a:tableStyleId>{C083E6E3-FA7D-4D7B-A595-EF9225AFEA82}</a:tableStyleId>
              </a:tblPr>
              <a:tblGrid>
                <a:gridCol w="10781877">
                  <a:extLst>
                    <a:ext uri="{9D8B030D-6E8A-4147-A177-3AD203B41FA5}">
                      <a16:colId xmlns:a16="http://schemas.microsoft.com/office/drawing/2014/main" val="4158591069"/>
                    </a:ext>
                  </a:extLst>
                </a:gridCol>
              </a:tblGrid>
              <a:tr h="1083884">
                <a:tc>
                  <a:txBody>
                    <a:bodyPr/>
                    <a:lstStyle/>
                    <a:p>
                      <a:pPr algn="just"/>
                      <a:r>
                        <a:rPr lang="es-ES" sz="1600" b="0" noProof="0" dirty="0">
                          <a:latin typeface="Arial" panose="020B0604020202020204" pitchFamily="34" charset="0"/>
                          <a:cs typeface="Arial" panose="020B0604020202020204" pitchFamily="34" charset="0"/>
                        </a:rPr>
                        <a:t>El logo del Ministerio de Derechos Sociales, Consumo y Agenda 2030 ha de ser incluido en aquellos elementos que sean susceptibles de difusión: página web del proyecto, dossiers, publicaciones, material didáctico, estudios, carteles de eventos y cualquier elemento gráfico que sea fruto de la elaboración del proyecto.</a:t>
                      </a:r>
                    </a:p>
                  </a:txBody>
                  <a:tcPr/>
                </a:tc>
                <a:extLst>
                  <a:ext uri="{0D108BD9-81ED-4DB2-BD59-A6C34878D82A}">
                    <a16:rowId xmlns:a16="http://schemas.microsoft.com/office/drawing/2014/main" val="1073025753"/>
                  </a:ext>
                </a:extLst>
              </a:tr>
              <a:tr h="878541">
                <a:tc>
                  <a:txBody>
                    <a:bodyPr/>
                    <a:lstStyle/>
                    <a:p>
                      <a:pPr algn="just"/>
                      <a:r>
                        <a:rPr lang="es-ES" sz="1600" b="0" noProof="0" dirty="0">
                          <a:latin typeface="Arial" panose="020B0604020202020204" pitchFamily="34" charset="0"/>
                          <a:cs typeface="Arial" panose="020B0604020202020204" pitchFamily="34" charset="0"/>
                        </a:rPr>
                        <a:t>En aquellos casos, como redes sociales, que por cuestiones de espacio o tipo de difusión no pueda incluirse el logo, se tendrá que indicar que dicha actividad está subvencionada por parte del presente ministerio.</a:t>
                      </a:r>
                    </a:p>
                  </a:txBody>
                  <a:tcPr/>
                </a:tc>
                <a:extLst>
                  <a:ext uri="{0D108BD9-81ED-4DB2-BD59-A6C34878D82A}">
                    <a16:rowId xmlns:a16="http://schemas.microsoft.com/office/drawing/2014/main" val="1024173562"/>
                  </a:ext>
                </a:extLst>
              </a:tr>
            </a:tbl>
          </a:graphicData>
        </a:graphic>
      </p:graphicFrame>
      <p:pic>
        <p:nvPicPr>
          <p:cNvPr id="12" name="Imagen 11" descr="Imagen que contiene Texto&#10;&#10;El contenido generado por IA puede ser incorrecto.">
            <a:extLst>
              <a:ext uri="{FF2B5EF4-FFF2-40B4-BE49-F238E27FC236}">
                <a16:creationId xmlns:a16="http://schemas.microsoft.com/office/drawing/2014/main" id="{473CF0A0-A8E1-A588-37C6-FAB79ED0CC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47955" y="2240382"/>
            <a:ext cx="5496004" cy="769441"/>
          </a:xfrm>
          <a:prstGeom prst="rect">
            <a:avLst/>
          </a:prstGeom>
        </p:spPr>
      </p:pic>
    </p:spTree>
    <p:extLst>
      <p:ext uri="{BB962C8B-B14F-4D97-AF65-F5344CB8AC3E}">
        <p14:creationId xmlns:p14="http://schemas.microsoft.com/office/powerpoint/2010/main" val="92095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212161C-5282-3AB3-B140-F65B2CC87B63}"/>
              </a:ext>
            </a:extLst>
          </p:cNvPr>
          <p:cNvSpPr txBox="1"/>
          <p:nvPr/>
        </p:nvSpPr>
        <p:spPr>
          <a:xfrm>
            <a:off x="1051257" y="1794677"/>
            <a:ext cx="9930810" cy="1494640"/>
          </a:xfrm>
          <a:prstGeom prst="rect">
            <a:avLst/>
          </a:prstGeom>
          <a:noFill/>
        </p:spPr>
        <p:txBody>
          <a:bodyPr wrap="square" rtlCol="0">
            <a:spAutoFit/>
          </a:bodyPr>
          <a:lstStyle/>
          <a:p>
            <a:pPr lvl="0" algn="just">
              <a:lnSpc>
                <a:spcPct val="120000"/>
              </a:lnSpc>
              <a:spcAft>
                <a:spcPts val="800"/>
              </a:spcAft>
            </a:pPr>
            <a:r>
              <a:rPr lang="es-ES" sz="3000" b="1" kern="100" noProof="0" dirty="0">
                <a:effectLst/>
                <a:latin typeface="Arial" panose="020B0604020202020204" pitchFamily="34" charset="0"/>
                <a:ea typeface="Aptos" panose="020B0004020202020204" pitchFamily="34" charset="0"/>
                <a:cs typeface="Times New Roman" panose="02020603050405020304" pitchFamily="18" charset="0"/>
              </a:rPr>
              <a:t>Justificación </a:t>
            </a:r>
            <a:r>
              <a:rPr lang="es-ES" sz="3000" b="1" kern="100" dirty="0">
                <a:latin typeface="Arial" panose="020B0604020202020204" pitchFamily="34" charset="0"/>
                <a:ea typeface="Aptos" panose="020B0004020202020204" pitchFamily="34" charset="0"/>
                <a:cs typeface="Times New Roman" panose="02020603050405020304" pitchFamily="18" charset="0"/>
              </a:rPr>
              <a:t>Económica</a:t>
            </a:r>
            <a:endParaRPr lang="es-ES" sz="3000" b="1" kern="100" noProof="0" dirty="0">
              <a:effectLst/>
              <a:latin typeface="Arial" panose="020B0604020202020204" pitchFamily="34" charset="0"/>
              <a:ea typeface="Aptos" panose="020B0004020202020204" pitchFamily="34" charset="0"/>
              <a:cs typeface="Times New Roman" panose="02020603050405020304" pitchFamily="18" charset="0"/>
            </a:endParaRPr>
          </a:p>
          <a:p>
            <a:pPr lvl="0" algn="just">
              <a:lnSpc>
                <a:spcPct val="120000"/>
              </a:lnSpc>
              <a:spcAft>
                <a:spcPts val="800"/>
              </a:spcAft>
            </a:pPr>
            <a:r>
              <a:rPr lang="es-ES" sz="1800" kern="100" noProof="0" dirty="0">
                <a:effectLst/>
                <a:latin typeface="Arial" panose="020B0604020202020204" pitchFamily="34" charset="0"/>
                <a:ea typeface="Aptos" panose="020B0004020202020204" pitchFamily="34" charset="0"/>
                <a:cs typeface="Times New Roman" panose="02020603050405020304" pitchFamily="18" charset="0"/>
              </a:rPr>
              <a:t>D. Rubén Sancho Naranjo</a:t>
            </a:r>
            <a:endParaRPr lang="es-ES" kern="100" dirty="0">
              <a:latin typeface="Arial" panose="020B0604020202020204" pitchFamily="34" charset="0"/>
              <a:ea typeface="Aptos" panose="020B0004020202020204" pitchFamily="34" charset="0"/>
              <a:cs typeface="Times New Roman" panose="02020603050405020304" pitchFamily="18" charset="0"/>
            </a:endParaRPr>
          </a:p>
          <a:p>
            <a:pPr lvl="0" algn="just">
              <a:lnSpc>
                <a:spcPct val="120000"/>
              </a:lnSpc>
              <a:spcAft>
                <a:spcPts val="800"/>
              </a:spcAft>
            </a:pPr>
            <a:r>
              <a:rPr lang="es-ES" sz="1800" kern="100" noProof="0" dirty="0">
                <a:effectLst/>
                <a:latin typeface="Arial" panose="020B0604020202020204" pitchFamily="34" charset="0"/>
                <a:ea typeface="Aptos" panose="020B0004020202020204" pitchFamily="34" charset="0"/>
                <a:cs typeface="Times New Roman" panose="02020603050405020304" pitchFamily="18" charset="0"/>
              </a:rPr>
              <a:t>Jefe de Servicio en la Subdirección General de Análisis y Estrategia para la Agenda 2030</a:t>
            </a:r>
            <a:endParaRPr lang="es-ES" sz="1800" kern="100" noProof="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3088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C2DAF-820A-A967-20A4-83BA85309ECC}"/>
              </a:ext>
            </a:extLst>
          </p:cNvPr>
          <p:cNvSpPr>
            <a:spLocks noGrp="1"/>
          </p:cNvSpPr>
          <p:nvPr>
            <p:ph type="title"/>
          </p:nvPr>
        </p:nvSpPr>
        <p:spPr>
          <a:xfrm>
            <a:off x="640080" y="108149"/>
            <a:ext cx="9942716" cy="1554480"/>
          </a:xfrm>
        </p:spPr>
        <p:txBody>
          <a:bodyPr anchor="ctr">
            <a:normAutofit/>
          </a:bodyPr>
          <a:lstStyle/>
          <a:p>
            <a:r>
              <a:rPr lang="es-ES" sz="4800" noProof="0" dirty="0">
                <a:latin typeface="Arial" panose="020B0604020202020204" pitchFamily="34" charset="0"/>
                <a:cs typeface="Arial" panose="020B0604020202020204" pitchFamily="34" charset="0"/>
              </a:rPr>
              <a:t>Marco legal</a:t>
            </a:r>
          </a:p>
        </p:txBody>
      </p:sp>
      <p:sp>
        <p:nvSpPr>
          <p:cNvPr id="3" name="Marcador de contenido 2">
            <a:extLst>
              <a:ext uri="{FF2B5EF4-FFF2-40B4-BE49-F238E27FC236}">
                <a16:creationId xmlns:a16="http://schemas.microsoft.com/office/drawing/2014/main" id="{A2BB8056-78E8-F9C4-76EC-C1C5C58C68A9}"/>
              </a:ext>
            </a:extLst>
          </p:cNvPr>
          <p:cNvSpPr>
            <a:spLocks noGrp="1"/>
          </p:cNvSpPr>
          <p:nvPr>
            <p:ph idx="1"/>
          </p:nvPr>
        </p:nvSpPr>
        <p:spPr>
          <a:xfrm>
            <a:off x="640080" y="885389"/>
            <a:ext cx="10713720" cy="5548372"/>
          </a:xfrm>
        </p:spPr>
        <p:txBody>
          <a:bodyPr anchor="ctr">
            <a:noAutofit/>
          </a:bodyPr>
          <a:lstStyle/>
          <a:p>
            <a:pPr marL="342900" lvl="0" indent="-342900" algn="just">
              <a:buFont typeface="Symbol" panose="05050102010706020507" pitchFamily="18" charset="2"/>
              <a:buChar char=""/>
            </a:pPr>
            <a:r>
              <a:rPr lang="es-ES" sz="1600" b="1" noProof="0" dirty="0">
                <a:effectLst/>
                <a:latin typeface="Arial" panose="020B0604020202020204" pitchFamily="34" charset="0"/>
                <a:ea typeface="Calibri" panose="020F0502020204030204" pitchFamily="34" charset="0"/>
                <a:cs typeface="Arial" panose="020B0604020202020204" pitchFamily="34" charset="0"/>
              </a:rPr>
              <a:t>Ley 38/2003</a:t>
            </a:r>
            <a:r>
              <a:rPr lang="es-ES" sz="1600" noProof="0" dirty="0">
                <a:effectLst/>
                <a:latin typeface="Arial" panose="020B0604020202020204" pitchFamily="34" charset="0"/>
                <a:ea typeface="Calibri" panose="020F0502020204030204" pitchFamily="34" charset="0"/>
                <a:cs typeface="Arial" panose="020B0604020202020204" pitchFamily="34" charset="0"/>
              </a:rPr>
              <a:t>, de 17 de noviembre, General de Subvenciones.</a:t>
            </a:r>
          </a:p>
          <a:p>
            <a:pPr marL="342900" lvl="0" indent="-342900" algn="just">
              <a:buFont typeface="Symbol" panose="05050102010706020507" pitchFamily="18"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Real Decreto 887/2006, de 21 de julio, por el que se aprueba el </a:t>
            </a:r>
            <a:r>
              <a:rPr lang="es-ES" sz="1600" b="1" noProof="0" dirty="0">
                <a:effectLst/>
                <a:latin typeface="Arial" panose="020B0604020202020204" pitchFamily="34" charset="0"/>
                <a:ea typeface="Calibri" panose="020F0502020204030204" pitchFamily="34" charset="0"/>
                <a:cs typeface="Arial" panose="020B0604020202020204" pitchFamily="34" charset="0"/>
              </a:rPr>
              <a:t>Reglamento </a:t>
            </a:r>
            <a:r>
              <a:rPr lang="es-ES" sz="1600" noProof="0" dirty="0">
                <a:effectLst/>
                <a:latin typeface="Arial" panose="020B0604020202020204" pitchFamily="34" charset="0"/>
                <a:ea typeface="Calibri" panose="020F0502020204030204" pitchFamily="34" charset="0"/>
                <a:cs typeface="Arial" panose="020B0604020202020204" pitchFamily="34" charset="0"/>
              </a:rPr>
              <a:t>de la Ley General de Subvenciones.</a:t>
            </a:r>
          </a:p>
          <a:p>
            <a:pPr marL="342900" lvl="0" indent="-342900" algn="just">
              <a:buFont typeface="Symbol" panose="05050102010706020507" pitchFamily="18" charset="2"/>
              <a:buChar char=""/>
            </a:pPr>
            <a:r>
              <a:rPr lang="es-ES" sz="1600" b="1" noProof="0" dirty="0">
                <a:effectLst/>
                <a:latin typeface="Arial" panose="020B0604020202020204" pitchFamily="34" charset="0"/>
                <a:ea typeface="Calibri" panose="020F0502020204030204" pitchFamily="34" charset="0"/>
                <a:cs typeface="Arial" panose="020B0604020202020204" pitchFamily="34" charset="0"/>
              </a:rPr>
              <a:t>Orden DSA/921/2021 de 1 de septiembre</a:t>
            </a:r>
            <a:r>
              <a:rPr lang="es-ES" sz="1600" noProof="0" dirty="0">
                <a:effectLst/>
                <a:latin typeface="Arial" panose="020B0604020202020204" pitchFamily="34" charset="0"/>
                <a:ea typeface="Calibri" panose="020F0502020204030204" pitchFamily="34" charset="0"/>
                <a:cs typeface="Arial" panose="020B0604020202020204" pitchFamily="34" charset="0"/>
              </a:rPr>
              <a:t>, por la que se establecen las bases reguladoras para la concesión de subvenciones destinadas a actividades relacionadas con la promoción e implementación de la Agenda 2030 para el Desarrollo Sostenible en España.</a:t>
            </a:r>
          </a:p>
          <a:p>
            <a:pPr marL="342900" lvl="0" indent="-342900" algn="just">
              <a:buFont typeface="Symbol" panose="05050102010706020507" pitchFamily="18"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Orden EHA/1434/2007, de 17 de mayo, por la que se aprueba </a:t>
            </a:r>
            <a:r>
              <a:rPr lang="es-ES" sz="1600" b="1" noProof="0" dirty="0">
                <a:effectLst/>
                <a:latin typeface="Arial" panose="020B0604020202020204" pitchFamily="34" charset="0"/>
                <a:ea typeface="Calibri" panose="020F0502020204030204" pitchFamily="34" charset="0"/>
                <a:cs typeface="Arial" panose="020B0604020202020204" pitchFamily="34" charset="0"/>
              </a:rPr>
              <a:t>la norma de actuación de los auditores de cuentas </a:t>
            </a:r>
            <a:r>
              <a:rPr lang="es-ES" sz="1600" noProof="0" dirty="0">
                <a:effectLst/>
                <a:latin typeface="Arial" panose="020B0604020202020204" pitchFamily="34" charset="0"/>
                <a:ea typeface="Calibri" panose="020F0502020204030204" pitchFamily="34" charset="0"/>
                <a:cs typeface="Arial" panose="020B0604020202020204" pitchFamily="34" charset="0"/>
              </a:rPr>
              <a:t>en la realización de los trabajos de revisión de cuentas justificativas de subvenciones en el ámbito del sector público estatal, previstos en el artículo 74 del Reglamento de la Ley General de Subvenciones.</a:t>
            </a:r>
          </a:p>
          <a:p>
            <a:pPr marL="342900" lvl="0" indent="-342900" algn="just">
              <a:buFont typeface="Symbol" panose="05050102010706020507" pitchFamily="18"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Orden PRE/1064/2016 de 29 de julio, sobre iniciación del procedimiento de </a:t>
            </a:r>
            <a:r>
              <a:rPr lang="es-ES" sz="1600" b="1" noProof="0" dirty="0">
                <a:effectLst/>
                <a:latin typeface="Arial" panose="020B0604020202020204" pitchFamily="34" charset="0"/>
                <a:ea typeface="Calibri" panose="020F0502020204030204" pitchFamily="34" charset="0"/>
                <a:cs typeface="Arial" panose="020B0604020202020204" pitchFamily="34" charset="0"/>
              </a:rPr>
              <a:t>recaudación de reintegro.</a:t>
            </a:r>
          </a:p>
          <a:p>
            <a:pPr marL="342900" lvl="0" indent="-342900" algn="just">
              <a:buFont typeface="Symbol" panose="05050102010706020507" pitchFamily="18"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Ley 9/2017, de 8 de noviembre, de </a:t>
            </a:r>
            <a:r>
              <a:rPr lang="es-ES" sz="1600" b="1" noProof="0" dirty="0">
                <a:effectLst/>
                <a:latin typeface="Arial" panose="020B0604020202020204" pitchFamily="34" charset="0"/>
                <a:ea typeface="Calibri" panose="020F0502020204030204" pitchFamily="34" charset="0"/>
                <a:cs typeface="Arial" panose="020B0604020202020204" pitchFamily="34" charset="0"/>
              </a:rPr>
              <a:t>Contratos del Sector Público</a:t>
            </a:r>
            <a:r>
              <a:rPr lang="es-ES" sz="1600" noProof="0" dirty="0">
                <a:effectLst/>
                <a:latin typeface="Arial" panose="020B0604020202020204" pitchFamily="34" charset="0"/>
                <a:ea typeface="Calibri" panose="020F0502020204030204" pitchFamily="34" charset="0"/>
                <a:cs typeface="Arial" panose="020B0604020202020204" pitchFamily="34" charset="0"/>
              </a:rPr>
              <a:t>, por la que se transponen al ordenamiento jurídico español las Directivas del Parlamento Europeo y del Consejo 2014/23/UE y 2014/24/UE, de 26 de febrero de 2014.</a:t>
            </a:r>
          </a:p>
          <a:p>
            <a:pPr marL="342900" lvl="0" indent="-342900" algn="just">
              <a:spcAft>
                <a:spcPts val="800"/>
              </a:spcAft>
              <a:buFont typeface="Symbol" panose="05050102010706020507" pitchFamily="18"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Ley 45/2015, de 14 de octubre, de </a:t>
            </a:r>
            <a:r>
              <a:rPr lang="es-ES" sz="1600" b="1" noProof="0" dirty="0">
                <a:effectLst/>
                <a:latin typeface="Arial" panose="020B0604020202020204" pitchFamily="34" charset="0"/>
                <a:ea typeface="Calibri" panose="020F0502020204030204" pitchFamily="34" charset="0"/>
                <a:cs typeface="Arial" panose="020B0604020202020204" pitchFamily="34" charset="0"/>
              </a:rPr>
              <a:t>Voluntariado</a:t>
            </a:r>
            <a:r>
              <a:rPr lang="es-ES" sz="1400" b="1" noProof="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846990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BCB4F-5ABB-2D77-F1F9-4501327ACEB0}"/>
              </a:ext>
            </a:extLst>
          </p:cNvPr>
          <p:cNvSpPr>
            <a:spLocks noGrp="1"/>
          </p:cNvSpPr>
          <p:nvPr>
            <p:ph type="title"/>
          </p:nvPr>
        </p:nvSpPr>
        <p:spPr>
          <a:xfrm>
            <a:off x="808638" y="386930"/>
            <a:ext cx="9236700" cy="1188950"/>
          </a:xfrm>
        </p:spPr>
        <p:txBody>
          <a:bodyPr anchor="b">
            <a:normAutofit/>
          </a:bodyPr>
          <a:lstStyle/>
          <a:p>
            <a:r>
              <a:rPr lang="es-ES" sz="2600" b="1" noProof="0" dirty="0">
                <a:effectLst/>
                <a:latin typeface="Arial" panose="020B0604020202020204" pitchFamily="34" charset="0"/>
                <a:ea typeface="Times New Roman" panose="02020603050405020304" pitchFamily="18" charset="0"/>
                <a:cs typeface="Times New Roman" panose="02020603050405020304" pitchFamily="18" charset="0"/>
              </a:rPr>
              <a:t>Regla 1. Normas generales de imputación de gasto</a:t>
            </a:r>
            <a:br>
              <a:rPr lang="es-ES" sz="2600" noProof="0" dirty="0">
                <a:effectLst/>
                <a:latin typeface="Calibri" panose="020F0502020204030204" pitchFamily="34" charset="0"/>
                <a:ea typeface="Calibri" panose="020F0502020204030204" pitchFamily="34" charset="0"/>
                <a:cs typeface="Times New Roman" panose="02020603050405020304" pitchFamily="18" charset="0"/>
              </a:rPr>
            </a:br>
            <a:endParaRPr lang="es-ES" sz="2600" noProof="0" dirty="0"/>
          </a:p>
        </p:txBody>
      </p:sp>
      <p:sp>
        <p:nvSpPr>
          <p:cNvPr id="3" name="Marcador de contenido 2">
            <a:extLst>
              <a:ext uri="{FF2B5EF4-FFF2-40B4-BE49-F238E27FC236}">
                <a16:creationId xmlns:a16="http://schemas.microsoft.com/office/drawing/2014/main" id="{E02B4C1C-5AF8-C0B5-35BB-EFF47C0338E0}"/>
              </a:ext>
            </a:extLst>
          </p:cNvPr>
          <p:cNvSpPr>
            <a:spLocks noGrp="1"/>
          </p:cNvSpPr>
          <p:nvPr>
            <p:ph idx="1"/>
          </p:nvPr>
        </p:nvSpPr>
        <p:spPr>
          <a:xfrm>
            <a:off x="669851" y="808074"/>
            <a:ext cx="10713511" cy="5938469"/>
          </a:xfrm>
        </p:spPr>
        <p:txBody>
          <a:bodyPr anchor="ctr">
            <a:normAutofit/>
          </a:bodyPr>
          <a:lstStyle/>
          <a:p>
            <a:pPr marL="0" indent="0" algn="just">
              <a:lnSpc>
                <a:spcPct val="120000"/>
              </a:lnSpc>
              <a:spcBef>
                <a:spcPts val="0"/>
              </a:spcBef>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1. Solo se podrán imputar gastos que de manera indubitada respondan a la naturaleza de la actividad subvencionada, resulten </a:t>
            </a:r>
            <a:r>
              <a:rPr lang="es-ES" sz="1800" b="1" noProof="0" dirty="0">
                <a:effectLst/>
                <a:latin typeface="Arial" panose="020B0604020202020204" pitchFamily="34" charset="0"/>
                <a:ea typeface="Calibri" panose="020F0502020204030204" pitchFamily="34" charset="0"/>
                <a:cs typeface="Arial" panose="020B0604020202020204" pitchFamily="34" charset="0"/>
              </a:rPr>
              <a:t>estrictamente necesarios </a:t>
            </a:r>
            <a:r>
              <a:rPr lang="es-ES" sz="1800" noProof="0" dirty="0">
                <a:effectLst/>
                <a:latin typeface="Arial" panose="020B0604020202020204" pitchFamily="34" charset="0"/>
                <a:ea typeface="Calibri" panose="020F0502020204030204" pitchFamily="34" charset="0"/>
                <a:cs typeface="Arial" panose="020B0604020202020204" pitchFamily="34" charset="0"/>
              </a:rPr>
              <a:t>y se realicen </a:t>
            </a:r>
            <a:r>
              <a:rPr lang="es-ES" sz="1800" b="1" noProof="0" dirty="0">
                <a:effectLst/>
                <a:latin typeface="Arial" panose="020B0604020202020204" pitchFamily="34" charset="0"/>
                <a:ea typeface="Calibri" panose="020F0502020204030204" pitchFamily="34" charset="0"/>
                <a:cs typeface="Arial" panose="020B0604020202020204" pitchFamily="34" charset="0"/>
              </a:rPr>
              <a:t>dentro del plazo de ejecución </a:t>
            </a:r>
            <a:r>
              <a:rPr lang="es-ES" sz="1800" noProof="0" dirty="0">
                <a:effectLst/>
                <a:latin typeface="Arial" panose="020B0604020202020204" pitchFamily="34" charset="0"/>
                <a:ea typeface="Calibri" panose="020F0502020204030204" pitchFamily="34" charset="0"/>
                <a:cs typeface="Arial" panose="020B0604020202020204" pitchFamily="34" charset="0"/>
              </a:rPr>
              <a:t>del proyecto (1 año desde resolución de concesión en BDNS). </a:t>
            </a:r>
          </a:p>
          <a:p>
            <a:pPr marL="0" indent="0" algn="just">
              <a:lnSpc>
                <a:spcPct val="120000"/>
              </a:lnSpc>
              <a:spcBef>
                <a:spcPts val="0"/>
              </a:spcBef>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Esta limitación no aplica a los gastos vinculados al </a:t>
            </a:r>
            <a:r>
              <a:rPr lang="es-ES" sz="1800" b="1" noProof="0" dirty="0">
                <a:effectLst/>
                <a:latin typeface="Arial" panose="020B0604020202020204" pitchFamily="34" charset="0"/>
                <a:ea typeface="Calibri" panose="020F0502020204030204" pitchFamily="34" charset="0"/>
                <a:cs typeface="Arial" panose="020B0604020202020204" pitchFamily="34" charset="0"/>
              </a:rPr>
              <a:t>Informe de Auditor</a:t>
            </a:r>
            <a:r>
              <a:rPr lang="es-ES" sz="1800" noProof="0" dirty="0">
                <a:effectLst/>
                <a:latin typeface="Arial" panose="020B0604020202020204" pitchFamily="34" charset="0"/>
                <a:ea typeface="Calibri" panose="020F0502020204030204" pitchFamily="34" charset="0"/>
                <a:cs typeface="Arial" panose="020B0604020202020204" pitchFamily="34" charset="0"/>
              </a:rPr>
              <a:t>, que deberá ser realizado en las subvenciones de más de 60.000 €, una vez </a:t>
            </a:r>
            <a:r>
              <a:rPr lang="es-ES" sz="1800" b="1" noProof="0" dirty="0">
                <a:effectLst/>
                <a:latin typeface="Arial" panose="020B0604020202020204" pitchFamily="34" charset="0"/>
                <a:ea typeface="Calibri" panose="020F0502020204030204" pitchFamily="34" charset="0"/>
                <a:cs typeface="Arial" panose="020B0604020202020204" pitchFamily="34" charset="0"/>
              </a:rPr>
              <a:t>finalice</a:t>
            </a:r>
            <a:r>
              <a:rPr lang="es-ES" sz="1800" noProof="0" dirty="0">
                <a:effectLst/>
                <a:latin typeface="Arial" panose="020B0604020202020204" pitchFamily="34" charset="0"/>
                <a:ea typeface="Calibri" panose="020F0502020204030204" pitchFamily="34" charset="0"/>
                <a:cs typeface="Arial" panose="020B0604020202020204" pitchFamily="34" charset="0"/>
              </a:rPr>
              <a:t> el proyecto</a:t>
            </a:r>
            <a:r>
              <a:rPr lang="es-ES" sz="1800" dirty="0">
                <a:latin typeface="Arial" panose="020B0604020202020204" pitchFamily="34" charset="0"/>
                <a:ea typeface="Calibri" panose="020F0502020204030204" pitchFamily="34" charset="0"/>
                <a:cs typeface="Arial" panose="020B0604020202020204" pitchFamily="34" charset="0"/>
              </a:rPr>
              <a:t>. L</a:t>
            </a:r>
            <a:r>
              <a:rPr lang="es-ES" sz="1800" noProof="0" dirty="0">
                <a:effectLst/>
                <a:latin typeface="Arial" panose="020B0604020202020204" pitchFamily="34" charset="0"/>
                <a:ea typeface="Calibri" panose="020F0502020204030204" pitchFamily="34" charset="0"/>
                <a:cs typeface="Arial" panose="020B0604020202020204" pitchFamily="34" charset="0"/>
              </a:rPr>
              <a:t>a realización del gasto y el pago del Informe de Auditor deberá ser</a:t>
            </a:r>
            <a:r>
              <a:rPr lang="es-ES" sz="1800" b="1" noProof="0" dirty="0">
                <a:effectLst/>
                <a:latin typeface="Arial" panose="020B0604020202020204" pitchFamily="34" charset="0"/>
                <a:ea typeface="Calibri" panose="020F0502020204030204" pitchFamily="34" charset="0"/>
                <a:cs typeface="Arial" panose="020B0604020202020204" pitchFamily="34" charset="0"/>
              </a:rPr>
              <a:t> previo a la fecha de finalización del periodo de justificación. </a:t>
            </a:r>
          </a:p>
          <a:p>
            <a:pPr marL="0" indent="0" algn="just">
              <a:lnSpc>
                <a:spcPct val="120000"/>
              </a:lnSpc>
              <a:spcBef>
                <a:spcPts val="0"/>
              </a:spcBef>
              <a:buNone/>
            </a:pPr>
            <a:endParaRPr lang="es-ES" sz="1800" b="1" noProof="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0"/>
              </a:spcBef>
              <a:buNone/>
            </a:pPr>
            <a:r>
              <a:rPr lang="es-ES" sz="1800" b="1" u="sng" noProof="0" dirty="0">
                <a:latin typeface="Arial" panose="020B0604020202020204" pitchFamily="34" charset="0"/>
                <a:ea typeface="Calibri" panose="020F0502020204030204" pitchFamily="34" charset="0"/>
                <a:cs typeface="Arial" panose="020B0604020202020204" pitchFamily="34" charset="0"/>
              </a:rPr>
              <a:t>Ejemplo:</a:t>
            </a:r>
            <a:r>
              <a:rPr lang="es-ES" sz="1800" b="1" noProof="0" dirty="0">
                <a:latin typeface="Arial" panose="020B0604020202020204" pitchFamily="34" charset="0"/>
                <a:ea typeface="Calibri" panose="020F0502020204030204" pitchFamily="34" charset="0"/>
                <a:cs typeface="Arial" panose="020B0604020202020204" pitchFamily="34" charset="0"/>
              </a:rPr>
              <a:t> </a:t>
            </a:r>
            <a:r>
              <a:rPr lang="es-ES" sz="1800" noProof="0" dirty="0">
                <a:latin typeface="Arial" panose="020B0604020202020204" pitchFamily="34" charset="0"/>
                <a:ea typeface="Calibri" panose="020F0502020204030204" pitchFamily="34" charset="0"/>
                <a:cs typeface="Arial" panose="020B0604020202020204" pitchFamily="34" charset="0"/>
              </a:rPr>
              <a:t>Se publica la resolución de concesión de la subvención en la </a:t>
            </a:r>
            <a:r>
              <a:rPr lang="es-ES" sz="1800" b="1" noProof="0" dirty="0">
                <a:latin typeface="Arial" panose="020B0604020202020204" pitchFamily="34" charset="0"/>
                <a:ea typeface="Calibri" panose="020F0502020204030204" pitchFamily="34" charset="0"/>
                <a:cs typeface="Arial" panose="020B0604020202020204" pitchFamily="34" charset="0"/>
              </a:rPr>
              <a:t>BDNS</a:t>
            </a:r>
            <a:r>
              <a:rPr lang="es-ES" sz="1800" noProof="0" dirty="0">
                <a:latin typeface="Arial" panose="020B0604020202020204" pitchFamily="34" charset="0"/>
                <a:ea typeface="Calibri" panose="020F0502020204030204" pitchFamily="34" charset="0"/>
                <a:cs typeface="Arial" panose="020B0604020202020204" pitchFamily="34" charset="0"/>
              </a:rPr>
              <a:t> el 13 de diciembre de 2025, el plazo de ejecución del proyecto </a:t>
            </a:r>
            <a:r>
              <a:rPr lang="es-ES" sz="1800" b="1" noProof="0" dirty="0">
                <a:latin typeface="Arial" panose="020B0604020202020204" pitchFamily="34" charset="0"/>
                <a:ea typeface="Calibri" panose="020F0502020204030204" pitchFamily="34" charset="0"/>
                <a:cs typeface="Arial" panose="020B0604020202020204" pitchFamily="34" charset="0"/>
              </a:rPr>
              <a:t>finaliza</a:t>
            </a:r>
            <a:r>
              <a:rPr lang="es-ES" sz="1800" noProof="0" dirty="0">
                <a:latin typeface="Arial" panose="020B0604020202020204" pitchFamily="34" charset="0"/>
                <a:ea typeface="Calibri" panose="020F0502020204030204" pitchFamily="34" charset="0"/>
                <a:cs typeface="Arial" panose="020B0604020202020204" pitchFamily="34" charset="0"/>
              </a:rPr>
              <a:t> el 13 de diciembre de 2026. Sólo se aceptarán gastos realizados </a:t>
            </a:r>
            <a:r>
              <a:rPr lang="es-ES" sz="1800" b="1" noProof="0" dirty="0">
                <a:latin typeface="Arial" panose="020B0604020202020204" pitchFamily="34" charset="0"/>
                <a:ea typeface="Calibri" panose="020F0502020204030204" pitchFamily="34" charset="0"/>
                <a:cs typeface="Arial" panose="020B0604020202020204" pitchFamily="34" charset="0"/>
              </a:rPr>
              <a:t>antes </a:t>
            </a:r>
            <a:r>
              <a:rPr lang="es-ES" sz="1800" noProof="0" dirty="0">
                <a:latin typeface="Arial" panose="020B0604020202020204" pitchFamily="34" charset="0"/>
                <a:ea typeface="Calibri" panose="020F0502020204030204" pitchFamily="34" charset="0"/>
                <a:cs typeface="Arial" panose="020B0604020202020204" pitchFamily="34" charset="0"/>
              </a:rPr>
              <a:t>del 13 de diciembre de 2026. El periodo de justificación (3 meses) </a:t>
            </a:r>
            <a:r>
              <a:rPr lang="es-ES" sz="1800" b="1" noProof="0" dirty="0">
                <a:latin typeface="Arial" panose="020B0604020202020204" pitchFamily="34" charset="0"/>
                <a:ea typeface="Calibri" panose="020F0502020204030204" pitchFamily="34" charset="0"/>
                <a:cs typeface="Arial" panose="020B0604020202020204" pitchFamily="34" charset="0"/>
              </a:rPr>
              <a:t>finaliza</a:t>
            </a:r>
            <a:r>
              <a:rPr lang="es-ES" sz="1800" noProof="0" dirty="0">
                <a:latin typeface="Arial" panose="020B0604020202020204" pitchFamily="34" charset="0"/>
                <a:ea typeface="Calibri" panose="020F0502020204030204" pitchFamily="34" charset="0"/>
                <a:cs typeface="Arial" panose="020B0604020202020204" pitchFamily="34" charset="0"/>
              </a:rPr>
              <a:t> el 13 de marzo de 2027, por lo tanto, el gasto vinculado al Informe de Auditor debe realizarse </a:t>
            </a:r>
            <a:r>
              <a:rPr lang="es-ES" sz="1800" b="1" noProof="0" dirty="0">
                <a:latin typeface="Arial" panose="020B0604020202020204" pitchFamily="34" charset="0"/>
                <a:ea typeface="Calibri" panose="020F0502020204030204" pitchFamily="34" charset="0"/>
                <a:cs typeface="Arial" panose="020B0604020202020204" pitchFamily="34" charset="0"/>
              </a:rPr>
              <a:t>entre</a:t>
            </a:r>
            <a:r>
              <a:rPr lang="es-ES" sz="1800" noProof="0" dirty="0">
                <a:latin typeface="Arial" panose="020B0604020202020204" pitchFamily="34" charset="0"/>
                <a:ea typeface="Calibri" panose="020F0502020204030204" pitchFamily="34" charset="0"/>
                <a:cs typeface="Arial" panose="020B0604020202020204" pitchFamily="34" charset="0"/>
              </a:rPr>
              <a:t> el 13 de diciembre de 2026 y el 13 de marzo de 2027.</a:t>
            </a:r>
          </a:p>
        </p:txBody>
      </p:sp>
    </p:spTree>
    <p:extLst>
      <p:ext uri="{BB962C8B-B14F-4D97-AF65-F5344CB8AC3E}">
        <p14:creationId xmlns:p14="http://schemas.microsoft.com/office/powerpoint/2010/main" val="2539265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E80EB-8553-BB86-2E42-C68F06DBB6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920E8B2-D7C7-F4EA-C120-682D734AB86B}"/>
              </a:ext>
            </a:extLst>
          </p:cNvPr>
          <p:cNvSpPr>
            <a:spLocks noGrp="1"/>
          </p:cNvSpPr>
          <p:nvPr>
            <p:ph type="title"/>
          </p:nvPr>
        </p:nvSpPr>
        <p:spPr>
          <a:xfrm>
            <a:off x="808638" y="386930"/>
            <a:ext cx="9236700" cy="1188950"/>
          </a:xfrm>
        </p:spPr>
        <p:txBody>
          <a:bodyPr anchor="b">
            <a:normAutofit/>
          </a:bodyPr>
          <a:lstStyle/>
          <a:p>
            <a:r>
              <a:rPr lang="es-ES" sz="2600" b="1" noProof="0" dirty="0">
                <a:effectLst/>
                <a:latin typeface="Arial" panose="020B0604020202020204" pitchFamily="34" charset="0"/>
                <a:ea typeface="Times New Roman" panose="02020603050405020304" pitchFamily="18" charset="0"/>
                <a:cs typeface="Times New Roman" panose="02020603050405020304" pitchFamily="18" charset="0"/>
              </a:rPr>
              <a:t>Regla 2. Normas generales de imputación de gasto</a:t>
            </a:r>
            <a:br>
              <a:rPr lang="es-ES" sz="2600" noProof="0" dirty="0">
                <a:effectLst/>
                <a:latin typeface="Calibri" panose="020F0502020204030204" pitchFamily="34" charset="0"/>
                <a:ea typeface="Calibri" panose="020F0502020204030204" pitchFamily="34" charset="0"/>
                <a:cs typeface="Times New Roman" panose="02020603050405020304" pitchFamily="18" charset="0"/>
              </a:rPr>
            </a:br>
            <a:endParaRPr lang="es-ES" sz="2600" noProof="0" dirty="0"/>
          </a:p>
        </p:txBody>
      </p:sp>
      <p:sp>
        <p:nvSpPr>
          <p:cNvPr id="3" name="Marcador de contenido 2">
            <a:extLst>
              <a:ext uri="{FF2B5EF4-FFF2-40B4-BE49-F238E27FC236}">
                <a16:creationId xmlns:a16="http://schemas.microsoft.com/office/drawing/2014/main" id="{080087D1-8988-7308-2E73-2407F55DDAE1}"/>
              </a:ext>
            </a:extLst>
          </p:cNvPr>
          <p:cNvSpPr>
            <a:spLocks noGrp="1"/>
          </p:cNvSpPr>
          <p:nvPr>
            <p:ph idx="1"/>
          </p:nvPr>
        </p:nvSpPr>
        <p:spPr>
          <a:xfrm>
            <a:off x="494695" y="1189585"/>
            <a:ext cx="11202609" cy="5281485"/>
          </a:xfrm>
        </p:spPr>
        <p:txBody>
          <a:bodyPr anchor="ctr">
            <a:normAutofit/>
          </a:bodyPr>
          <a:lstStyle/>
          <a:p>
            <a:pPr marL="0" indent="0" algn="just">
              <a:lnSpc>
                <a:spcPct val="120000"/>
              </a:lnSpc>
              <a:spcBef>
                <a:spcPts val="0"/>
              </a:spcBef>
              <a:buNone/>
            </a:pPr>
            <a:endParaRPr lang="es-ES" sz="1600" b="1" noProof="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0"/>
              </a:spcBef>
              <a:buNone/>
            </a:pPr>
            <a:r>
              <a:rPr lang="es-ES" sz="1800" dirty="0">
                <a:latin typeface="Arial" panose="020B0604020202020204" pitchFamily="34" charset="0"/>
                <a:ea typeface="Calibri" panose="020F0502020204030204" pitchFamily="34" charset="0"/>
                <a:cs typeface="Arial" panose="020B0604020202020204" pitchFamily="34" charset="0"/>
              </a:rPr>
              <a:t>1</a:t>
            </a:r>
            <a:r>
              <a:rPr lang="es-ES" sz="1800" noProof="0" dirty="0">
                <a:effectLst/>
                <a:latin typeface="Arial" panose="020B0604020202020204" pitchFamily="34" charset="0"/>
                <a:ea typeface="Calibri" panose="020F0502020204030204" pitchFamily="34" charset="0"/>
                <a:cs typeface="Arial" panose="020B0604020202020204" pitchFamily="34" charset="0"/>
              </a:rPr>
              <a:t>. Excepcionalmente, se podrán imputar gastos cuyos documentos justificativos tengan </a:t>
            </a:r>
            <a:r>
              <a:rPr lang="es-ES" sz="1800" b="1" noProof="0" dirty="0">
                <a:effectLst/>
                <a:latin typeface="Arial" panose="020B0604020202020204" pitchFamily="34" charset="0"/>
                <a:ea typeface="Calibri" panose="020F0502020204030204" pitchFamily="34" charset="0"/>
                <a:cs typeface="Arial" panose="020B0604020202020204" pitchFamily="34" charset="0"/>
              </a:rPr>
              <a:t>fecha de emisión posterior </a:t>
            </a:r>
            <a:r>
              <a:rPr lang="es-ES" sz="1800" noProof="0" dirty="0">
                <a:effectLst/>
                <a:latin typeface="Arial" panose="020B0604020202020204" pitchFamily="34" charset="0"/>
                <a:ea typeface="Calibri" panose="020F0502020204030204" pitchFamily="34" charset="0"/>
                <a:cs typeface="Arial" panose="020B0604020202020204" pitchFamily="34" charset="0"/>
              </a:rPr>
              <a:t>a la fecha de finalización de la ejecución del proyecto, siempre que el gasto hubiera sido efectivamente realizado </a:t>
            </a:r>
            <a:r>
              <a:rPr lang="es-ES" sz="1800" b="1" noProof="0" dirty="0">
                <a:effectLst/>
                <a:latin typeface="Arial" panose="020B0604020202020204" pitchFamily="34" charset="0"/>
                <a:ea typeface="Calibri" panose="020F0502020204030204" pitchFamily="34" charset="0"/>
                <a:cs typeface="Arial" panose="020B0604020202020204" pitchFamily="34" charset="0"/>
              </a:rPr>
              <a:t>antes de la finalización </a:t>
            </a:r>
            <a:r>
              <a:rPr lang="es-ES" sz="1800" noProof="0" dirty="0">
                <a:effectLst/>
                <a:latin typeface="Arial" panose="020B0604020202020204" pitchFamily="34" charset="0"/>
                <a:ea typeface="Calibri" panose="020F0502020204030204" pitchFamily="34" charset="0"/>
                <a:cs typeface="Arial" panose="020B0604020202020204" pitchFamily="34" charset="0"/>
              </a:rPr>
              <a:t>del plazo de ejecución del proyecto. Estos documentos justificativos del gasto deberán estar acompañados por una </a:t>
            </a:r>
            <a:r>
              <a:rPr lang="es-ES" sz="1800" b="1" noProof="0" dirty="0">
                <a:effectLst/>
                <a:latin typeface="Arial" panose="020B0604020202020204" pitchFamily="34" charset="0"/>
                <a:ea typeface="Calibri" panose="020F0502020204030204" pitchFamily="34" charset="0"/>
                <a:cs typeface="Arial" panose="020B0604020202020204" pitchFamily="34" charset="0"/>
              </a:rPr>
              <a:t>justificación de la motivación </a:t>
            </a:r>
            <a:r>
              <a:rPr lang="es-ES" sz="1800" noProof="0" dirty="0">
                <a:effectLst/>
                <a:latin typeface="Arial" panose="020B0604020202020204" pitchFamily="34" charset="0"/>
                <a:ea typeface="Calibri" panose="020F0502020204030204" pitchFamily="34" charset="0"/>
                <a:cs typeface="Arial" panose="020B0604020202020204" pitchFamily="34" charset="0"/>
              </a:rPr>
              <a:t>por la que no se hubiera podido emitir antes de la finalización del periodo de ejecución.</a:t>
            </a:r>
          </a:p>
          <a:p>
            <a:pPr marL="0" indent="0" algn="just">
              <a:lnSpc>
                <a:spcPct val="120000"/>
              </a:lnSpc>
              <a:spcBef>
                <a:spcPts val="0"/>
              </a:spcBef>
              <a:buNone/>
            </a:pPr>
            <a:r>
              <a:rPr lang="es-ES" sz="1800" b="1" u="sng" noProof="0" dirty="0">
                <a:effectLst/>
                <a:latin typeface="Arial" panose="020B0604020202020204" pitchFamily="34" charset="0"/>
                <a:ea typeface="Calibri" panose="020F0502020204030204" pitchFamily="34" charset="0"/>
                <a:cs typeface="Arial" panose="020B0604020202020204" pitchFamily="34" charset="0"/>
              </a:rPr>
              <a:t>Un ejemplo</a:t>
            </a:r>
            <a:r>
              <a:rPr lang="es-ES" sz="1800" noProof="0" dirty="0">
                <a:effectLst/>
                <a:latin typeface="Arial" panose="020B0604020202020204" pitchFamily="34" charset="0"/>
                <a:ea typeface="Calibri" panose="020F0502020204030204" pitchFamily="34" charset="0"/>
                <a:cs typeface="Arial" panose="020B0604020202020204" pitchFamily="34" charset="0"/>
              </a:rPr>
              <a:t> puede ser el pago de una nómina, si estas se pagan a final de mes y el proyecto finaliza antes, el justificante de gasto (nómina) tendrá fecha de emisión posterior a la fecha de finalización del proyecto, sin embargo, podrá imputarse el porcentaje de este gasto correspondiente a los días que haya trabajado la persona dentro de este mes.</a:t>
            </a:r>
          </a:p>
          <a:p>
            <a:pPr marL="0" indent="0" algn="just">
              <a:lnSpc>
                <a:spcPct val="120000"/>
              </a:lnSpc>
              <a:spcBef>
                <a:spcPts val="0"/>
              </a:spcBef>
              <a:buNone/>
            </a:pPr>
            <a:endParaRPr lang="es-ES" sz="1800" noProof="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0"/>
              </a:spcBef>
              <a:buNone/>
            </a:pPr>
            <a:r>
              <a:rPr lang="es-ES" sz="1800" dirty="0">
                <a:latin typeface="Arial" panose="020B0604020202020204" pitchFamily="34" charset="0"/>
                <a:ea typeface="Calibri" panose="020F0502020204030204" pitchFamily="34" charset="0"/>
                <a:cs typeface="Arial" panose="020B0604020202020204" pitchFamily="34" charset="0"/>
              </a:rPr>
              <a:t>2</a:t>
            </a:r>
            <a:r>
              <a:rPr lang="es-ES" sz="1800" noProof="0" dirty="0">
                <a:effectLst/>
                <a:latin typeface="Arial" panose="020B0604020202020204" pitchFamily="34" charset="0"/>
                <a:ea typeface="Calibri" panose="020F0502020204030204" pitchFamily="34" charset="0"/>
                <a:cs typeface="Arial" panose="020B0604020202020204" pitchFamily="34" charset="0"/>
              </a:rPr>
              <a:t>. Los gastos deben abonarse en el plazo de </a:t>
            </a:r>
            <a:r>
              <a:rPr lang="es-ES" sz="1800" b="1" noProof="0" dirty="0">
                <a:effectLst/>
                <a:latin typeface="Arial" panose="020B0604020202020204" pitchFamily="34" charset="0"/>
                <a:ea typeface="Calibri" panose="020F0502020204030204" pitchFamily="34" charset="0"/>
                <a:cs typeface="Arial" panose="020B0604020202020204" pitchFamily="34" charset="0"/>
              </a:rPr>
              <a:t>30 días naturales </a:t>
            </a:r>
            <a:r>
              <a:rPr lang="es-ES" sz="1800" noProof="0" dirty="0">
                <a:effectLst/>
                <a:latin typeface="Arial" panose="020B0604020202020204" pitchFamily="34" charset="0"/>
                <a:ea typeface="Calibri" panose="020F0502020204030204" pitchFamily="34" charset="0"/>
                <a:cs typeface="Arial" panose="020B0604020202020204" pitchFamily="34" charset="0"/>
              </a:rPr>
              <a:t>desde el día siguiente a la </a:t>
            </a:r>
            <a:r>
              <a:rPr lang="es-ES" sz="1800" b="1" noProof="0" dirty="0">
                <a:effectLst/>
                <a:latin typeface="Arial" panose="020B0604020202020204" pitchFamily="34" charset="0"/>
                <a:ea typeface="Calibri" panose="020F0502020204030204" pitchFamily="34" charset="0"/>
                <a:cs typeface="Arial" panose="020B0604020202020204" pitchFamily="34" charset="0"/>
              </a:rPr>
              <a:t>entrega del justificante del gasto </a:t>
            </a:r>
            <a:r>
              <a:rPr lang="es-ES" sz="1800" noProof="0" dirty="0">
                <a:effectLst/>
                <a:latin typeface="Arial" panose="020B0604020202020204" pitchFamily="34" charset="0"/>
                <a:ea typeface="Calibri" panose="020F0502020204030204" pitchFamily="34" charset="0"/>
                <a:cs typeface="Arial" panose="020B0604020202020204" pitchFamily="34" charset="0"/>
              </a:rPr>
              <a:t>por el proveedor. Excepcionalmente, se podrán presentar justificantes de pagos hasta la fecha de finalización del periodo de justificación. En este supuesto, el justificante de pago deberá ir acompañado de </a:t>
            </a:r>
            <a:r>
              <a:rPr lang="es-ES" sz="1800" b="1" noProof="0" dirty="0">
                <a:effectLst/>
                <a:latin typeface="Arial" panose="020B0604020202020204" pitchFamily="34" charset="0"/>
                <a:ea typeface="Calibri" panose="020F0502020204030204" pitchFamily="34" charset="0"/>
                <a:cs typeface="Arial" panose="020B0604020202020204" pitchFamily="34" charset="0"/>
              </a:rPr>
              <a:t>una justificación que motive el retraso </a:t>
            </a:r>
            <a:r>
              <a:rPr lang="es-ES" sz="1800" noProof="0" dirty="0">
                <a:effectLst/>
                <a:latin typeface="Arial" panose="020B0604020202020204" pitchFamily="34" charset="0"/>
                <a:ea typeface="Calibri" panose="020F0502020204030204" pitchFamily="34" charset="0"/>
                <a:cs typeface="Arial" panose="020B0604020202020204" pitchFamily="34" charset="0"/>
              </a:rPr>
              <a:t>en el pago superior al plazo establecido.</a:t>
            </a:r>
          </a:p>
        </p:txBody>
      </p:sp>
    </p:spTree>
    <p:extLst>
      <p:ext uri="{BB962C8B-B14F-4D97-AF65-F5344CB8AC3E}">
        <p14:creationId xmlns:p14="http://schemas.microsoft.com/office/powerpoint/2010/main" val="2443677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7FDB-9299-F918-F436-D8C7CE39E5B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D7264B-47F4-C56F-2BF3-45A96545B09F}"/>
              </a:ext>
            </a:extLst>
          </p:cNvPr>
          <p:cNvSpPr>
            <a:spLocks noGrp="1"/>
          </p:cNvSpPr>
          <p:nvPr>
            <p:ph type="title"/>
          </p:nvPr>
        </p:nvSpPr>
        <p:spPr>
          <a:xfrm>
            <a:off x="808638" y="386930"/>
            <a:ext cx="9236700" cy="1188950"/>
          </a:xfrm>
        </p:spPr>
        <p:txBody>
          <a:bodyPr anchor="b">
            <a:normAutofit/>
          </a:bodyPr>
          <a:lstStyle/>
          <a:p>
            <a:r>
              <a:rPr lang="es-ES" sz="2600" b="1" noProof="0" dirty="0">
                <a:effectLst/>
                <a:latin typeface="Arial" panose="020B0604020202020204" pitchFamily="34" charset="0"/>
                <a:ea typeface="Times New Roman" panose="02020603050405020304" pitchFamily="18" charset="0"/>
                <a:cs typeface="Times New Roman" panose="02020603050405020304" pitchFamily="18" charset="0"/>
              </a:rPr>
              <a:t>Regla 3. Normas generales de imputación de gasto</a:t>
            </a:r>
            <a:br>
              <a:rPr lang="es-ES" sz="2600" noProof="0" dirty="0">
                <a:effectLst/>
                <a:latin typeface="Calibri" panose="020F0502020204030204" pitchFamily="34" charset="0"/>
                <a:ea typeface="Calibri" panose="020F0502020204030204" pitchFamily="34" charset="0"/>
                <a:cs typeface="Times New Roman" panose="02020603050405020304" pitchFamily="18" charset="0"/>
              </a:rPr>
            </a:br>
            <a:endParaRPr lang="es-ES" sz="2600" noProof="0" dirty="0"/>
          </a:p>
        </p:txBody>
      </p:sp>
      <p:sp>
        <p:nvSpPr>
          <p:cNvPr id="3" name="Marcador de contenido 2">
            <a:extLst>
              <a:ext uri="{FF2B5EF4-FFF2-40B4-BE49-F238E27FC236}">
                <a16:creationId xmlns:a16="http://schemas.microsoft.com/office/drawing/2014/main" id="{FAAD82F3-4B19-A3C8-ECA7-13C6E6D63E07}"/>
              </a:ext>
            </a:extLst>
          </p:cNvPr>
          <p:cNvSpPr>
            <a:spLocks noGrp="1"/>
          </p:cNvSpPr>
          <p:nvPr>
            <p:ph idx="1"/>
          </p:nvPr>
        </p:nvSpPr>
        <p:spPr>
          <a:xfrm>
            <a:off x="494695" y="1575880"/>
            <a:ext cx="11202609" cy="4592347"/>
          </a:xfrm>
        </p:spPr>
        <p:txBody>
          <a:bodyPr anchor="ctr">
            <a:normAutofit/>
          </a:bodyPr>
          <a:lstStyle/>
          <a:p>
            <a:pPr marL="0" indent="0" algn="just">
              <a:lnSpc>
                <a:spcPct val="120000"/>
              </a:lnSpc>
              <a:spcBef>
                <a:spcPts val="0"/>
              </a:spcBef>
              <a:buNone/>
            </a:pPr>
            <a:r>
              <a:rPr lang="es-ES" sz="1800" noProof="0" dirty="0">
                <a:latin typeface="Arial" panose="020B0604020202020204" pitchFamily="34" charset="0"/>
                <a:ea typeface="Calibri" panose="020F0502020204030204" pitchFamily="34" charset="0"/>
                <a:cs typeface="Arial" panose="020B0604020202020204" pitchFamily="34" charset="0"/>
              </a:rPr>
              <a:t>1</a:t>
            </a:r>
            <a:r>
              <a:rPr lang="es-ES" sz="1800" noProof="0" dirty="0">
                <a:effectLst/>
                <a:latin typeface="Arial" panose="020B0604020202020204" pitchFamily="34" charset="0"/>
                <a:ea typeface="Calibri" panose="020F0502020204030204" pitchFamily="34" charset="0"/>
                <a:cs typeface="Arial" panose="020B0604020202020204" pitchFamily="34" charset="0"/>
              </a:rPr>
              <a:t>. El importe de la subvención está destinado </a:t>
            </a:r>
            <a:r>
              <a:rPr lang="es-ES" sz="1800" b="1" noProof="0" dirty="0">
                <a:effectLst/>
                <a:latin typeface="Arial" panose="020B0604020202020204" pitchFamily="34" charset="0"/>
                <a:ea typeface="Calibri" panose="020F0502020204030204" pitchFamily="34" charset="0"/>
                <a:cs typeface="Arial" panose="020B0604020202020204" pitchFamily="34" charset="0"/>
              </a:rPr>
              <a:t>exclusivamente</a:t>
            </a:r>
            <a:r>
              <a:rPr lang="es-ES" sz="1800" noProof="0" dirty="0">
                <a:effectLst/>
                <a:latin typeface="Arial" panose="020B0604020202020204" pitchFamily="34" charset="0"/>
                <a:ea typeface="Calibri" panose="020F0502020204030204" pitchFamily="34" charset="0"/>
                <a:cs typeface="Arial" panose="020B0604020202020204" pitchFamily="34" charset="0"/>
              </a:rPr>
              <a:t> a la ejecución del proyecto identificado en la </a:t>
            </a:r>
            <a:r>
              <a:rPr lang="es-ES" sz="1800" b="1" noProof="0" dirty="0">
                <a:effectLst/>
                <a:latin typeface="Arial" panose="020B0604020202020204" pitchFamily="34" charset="0"/>
                <a:ea typeface="Calibri" panose="020F0502020204030204" pitchFamily="34" charset="0"/>
                <a:cs typeface="Arial" panose="020B0604020202020204" pitchFamily="34" charset="0"/>
              </a:rPr>
              <a:t>solicitud del proyecto</a:t>
            </a:r>
            <a:r>
              <a:rPr lang="es-ES" sz="1800" noProof="0" dirty="0">
                <a:effectLst/>
                <a:latin typeface="Arial" panose="020B0604020202020204" pitchFamily="34" charset="0"/>
                <a:ea typeface="Calibri" panose="020F0502020204030204" pitchFamily="34" charset="0"/>
                <a:cs typeface="Arial" panose="020B0604020202020204" pitchFamily="34" charset="0"/>
              </a:rPr>
              <a:t>. El importe que no sea ejecutado deberá ser </a:t>
            </a:r>
            <a:r>
              <a:rPr lang="es-ES" sz="1800" b="1" noProof="0" dirty="0">
                <a:effectLst/>
                <a:latin typeface="Arial" panose="020B0604020202020204" pitchFamily="34" charset="0"/>
                <a:ea typeface="Calibri" panose="020F0502020204030204" pitchFamily="34" charset="0"/>
                <a:cs typeface="Arial" panose="020B0604020202020204" pitchFamily="34" charset="0"/>
              </a:rPr>
              <a:t>reintegrado</a:t>
            </a:r>
            <a:r>
              <a:rPr lang="es-ES" sz="1800" noProof="0" dirty="0">
                <a:effectLst/>
                <a:latin typeface="Arial" panose="020B0604020202020204" pitchFamily="34" charset="0"/>
                <a:ea typeface="Calibri" panose="020F0502020204030204" pitchFamily="34" charset="0"/>
                <a:cs typeface="Arial" panose="020B0604020202020204" pitchFamily="34" charset="0"/>
              </a:rPr>
              <a:t> a la Administración</a:t>
            </a:r>
            <a:r>
              <a:rPr lang="es-ES" sz="1800" dirty="0">
                <a:latin typeface="Arial" panose="020B0604020202020204" pitchFamily="34" charset="0"/>
                <a:ea typeface="Calibri" panose="020F0502020204030204" pitchFamily="34" charset="0"/>
                <a:cs typeface="Arial" panose="020B0604020202020204" pitchFamily="34" charset="0"/>
              </a:rPr>
              <a:t>, n</a:t>
            </a:r>
            <a:r>
              <a:rPr lang="es-ES" sz="1800" noProof="0" dirty="0">
                <a:effectLst/>
                <a:latin typeface="Arial" panose="020B0604020202020204" pitchFamily="34" charset="0"/>
                <a:ea typeface="Calibri" panose="020F0502020204030204" pitchFamily="34" charset="0"/>
                <a:cs typeface="Arial" panose="020B0604020202020204" pitchFamily="34" charset="0"/>
              </a:rPr>
              <a:t>o se permitirá el uso</a:t>
            </a:r>
            <a:r>
              <a:rPr lang="es-ES" sz="1800" dirty="0">
                <a:latin typeface="Arial" panose="020B0604020202020204" pitchFamily="34" charset="0"/>
                <a:ea typeface="Calibri" panose="020F0502020204030204" pitchFamily="34" charset="0"/>
                <a:cs typeface="Arial" panose="020B0604020202020204" pitchFamily="34" charset="0"/>
              </a:rPr>
              <a:t> para</a:t>
            </a:r>
            <a:r>
              <a:rPr lang="es-ES" sz="1800" noProof="0" dirty="0">
                <a:effectLst/>
                <a:latin typeface="Arial" panose="020B0604020202020204" pitchFamily="34" charset="0"/>
                <a:ea typeface="Calibri" panose="020F0502020204030204" pitchFamily="34" charset="0"/>
                <a:cs typeface="Arial" panose="020B0604020202020204" pitchFamily="34" charset="0"/>
              </a:rPr>
              <a:t> otra actividad ajena a las del proyecto.</a:t>
            </a:r>
          </a:p>
          <a:p>
            <a:pPr marL="0" indent="0" algn="just">
              <a:lnSpc>
                <a:spcPct val="120000"/>
              </a:lnSpc>
              <a:spcBef>
                <a:spcPts val="0"/>
              </a:spcBef>
              <a:buNone/>
            </a:pPr>
            <a:endParaRPr lang="es-ES" sz="1800" noProof="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0"/>
              </a:spcBef>
              <a:buNone/>
            </a:pPr>
            <a:r>
              <a:rPr lang="es-ES" sz="1800" noProof="0" dirty="0">
                <a:latin typeface="Arial" panose="020B0604020202020204" pitchFamily="34" charset="0"/>
                <a:ea typeface="Calibri" panose="020F0502020204030204" pitchFamily="34" charset="0"/>
                <a:cs typeface="Arial" panose="020B0604020202020204" pitchFamily="34" charset="0"/>
              </a:rPr>
              <a:t>2</a:t>
            </a:r>
            <a:r>
              <a:rPr lang="es-ES" sz="1800" noProof="0" dirty="0">
                <a:effectLst/>
                <a:latin typeface="Arial" panose="020B0604020202020204" pitchFamily="34" charset="0"/>
                <a:ea typeface="Calibri" panose="020F0502020204030204" pitchFamily="34" charset="0"/>
                <a:cs typeface="Arial" panose="020B0604020202020204" pitchFamily="34" charset="0"/>
              </a:rPr>
              <a:t>. Los gastos realizados en el proyecto podrán ser imputados a la subvención de forma </a:t>
            </a:r>
            <a:r>
              <a:rPr lang="es-ES" sz="1800" b="1" noProof="0" dirty="0">
                <a:effectLst/>
                <a:latin typeface="Arial" panose="020B0604020202020204" pitchFamily="34" charset="0"/>
                <a:ea typeface="Calibri" panose="020F0502020204030204" pitchFamily="34" charset="0"/>
                <a:cs typeface="Arial" panose="020B0604020202020204" pitchFamily="34" charset="0"/>
              </a:rPr>
              <a:t>total o parcial</a:t>
            </a:r>
            <a:r>
              <a:rPr lang="es-ES" sz="1800" noProof="0" dirty="0">
                <a:effectLst/>
                <a:latin typeface="Arial" panose="020B0604020202020204" pitchFamily="34" charset="0"/>
                <a:ea typeface="Calibri" panose="020F0502020204030204" pitchFamily="34" charset="0"/>
                <a:cs typeface="Arial" panose="020B0604020202020204" pitchFamily="34" charset="0"/>
              </a:rPr>
              <a:t>, indicando el </a:t>
            </a:r>
            <a:r>
              <a:rPr lang="es-ES" sz="1800" b="1" noProof="0" dirty="0">
                <a:effectLst/>
                <a:latin typeface="Arial" panose="020B0604020202020204" pitchFamily="34" charset="0"/>
                <a:ea typeface="Calibri" panose="020F0502020204030204" pitchFamily="34" charset="0"/>
                <a:cs typeface="Arial" panose="020B0604020202020204" pitchFamily="34" charset="0"/>
              </a:rPr>
              <a:t>importe</a:t>
            </a:r>
            <a:r>
              <a:rPr lang="es-ES" sz="1800" noProof="0" dirty="0">
                <a:effectLst/>
                <a:latin typeface="Arial" panose="020B0604020202020204" pitchFamily="34" charset="0"/>
                <a:ea typeface="Calibri" panose="020F0502020204030204" pitchFamily="34" charset="0"/>
                <a:cs typeface="Arial" panose="020B0604020202020204" pitchFamily="34" charset="0"/>
              </a:rPr>
              <a:t> imputado. En particular, los gastos de personal deberán detallar el porcentaje de imputación al proyecto, estableciendo el </a:t>
            </a:r>
            <a:r>
              <a:rPr lang="es-ES" sz="1800" b="1" noProof="0" dirty="0">
                <a:effectLst/>
                <a:latin typeface="Arial" panose="020B0604020202020204" pitchFamily="34" charset="0"/>
                <a:ea typeface="Calibri" panose="020F0502020204030204" pitchFamily="34" charset="0"/>
                <a:cs typeface="Arial" panose="020B0604020202020204" pitchFamily="34" charset="0"/>
              </a:rPr>
              <a:t>número de horas</a:t>
            </a:r>
            <a:r>
              <a:rPr lang="es-ES" sz="1800" noProof="0" dirty="0">
                <a:effectLst/>
                <a:latin typeface="Arial" panose="020B0604020202020204" pitchFamily="34" charset="0"/>
                <a:ea typeface="Calibri" panose="020F0502020204030204" pitchFamily="34" charset="0"/>
                <a:cs typeface="Arial" panose="020B0604020202020204" pitchFamily="34" charset="0"/>
              </a:rPr>
              <a:t> dedicadas de cada trabajador a la ejecución del proyecto. Los gastos que sean objeto de cofinanciación deberán ser señalados en la cuenta justificativa, identificando el porcentaje de imputación a la subvención.</a:t>
            </a:r>
          </a:p>
          <a:p>
            <a:pPr marL="0" indent="0" algn="just">
              <a:lnSpc>
                <a:spcPct val="120000"/>
              </a:lnSpc>
              <a:spcBef>
                <a:spcPts val="0"/>
              </a:spcBef>
              <a:buNone/>
            </a:pPr>
            <a:endParaRPr lang="es-ES" sz="1800" noProof="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0"/>
              </a:spcBef>
              <a:buNone/>
            </a:pPr>
            <a:r>
              <a:rPr lang="es-ES" sz="1800" noProof="0" dirty="0">
                <a:latin typeface="Arial" panose="020B0604020202020204" pitchFamily="34" charset="0"/>
                <a:ea typeface="Calibri" panose="020F0502020204030204" pitchFamily="34" charset="0"/>
                <a:cs typeface="Arial" panose="020B0604020202020204" pitchFamily="34" charset="0"/>
              </a:rPr>
              <a:t>3</a:t>
            </a:r>
            <a:r>
              <a:rPr lang="es-ES" sz="1800" noProof="0" dirty="0">
                <a:effectLst/>
                <a:latin typeface="Arial" panose="020B0604020202020204" pitchFamily="34" charset="0"/>
                <a:ea typeface="Calibri" panose="020F0502020204030204" pitchFamily="34" charset="0"/>
                <a:cs typeface="Arial" panose="020B0604020202020204" pitchFamily="34" charset="0"/>
              </a:rPr>
              <a:t>. Los gastos imputados a la subvención </a:t>
            </a:r>
            <a:r>
              <a:rPr lang="es-ES" sz="1800" b="1" noProof="0" dirty="0">
                <a:effectLst/>
                <a:latin typeface="Arial" panose="020B0604020202020204" pitchFamily="34" charset="0"/>
                <a:ea typeface="Calibri" panose="020F0502020204030204" pitchFamily="34" charset="0"/>
                <a:cs typeface="Arial" panose="020B0604020202020204" pitchFamily="34" charset="0"/>
              </a:rPr>
              <a:t>no podrán ser </a:t>
            </a:r>
            <a:r>
              <a:rPr lang="es-ES" sz="1800" b="1" noProof="0" dirty="0" err="1">
                <a:effectLst/>
                <a:latin typeface="Arial" panose="020B0604020202020204" pitchFamily="34" charset="0"/>
                <a:ea typeface="Calibri" panose="020F0502020204030204" pitchFamily="34" charset="0"/>
                <a:cs typeface="Arial" panose="020B0604020202020204" pitchFamily="34" charset="0"/>
              </a:rPr>
              <a:t>sobrefinanciados</a:t>
            </a:r>
            <a:r>
              <a:rPr lang="es-ES" sz="1800" b="1" noProof="0" dirty="0">
                <a:effectLst/>
                <a:latin typeface="Arial" panose="020B0604020202020204" pitchFamily="34" charset="0"/>
                <a:ea typeface="Calibri" panose="020F0502020204030204" pitchFamily="34" charset="0"/>
                <a:cs typeface="Arial" panose="020B0604020202020204" pitchFamily="34" charset="0"/>
              </a:rPr>
              <a:t> </a:t>
            </a:r>
            <a:r>
              <a:rPr lang="es-ES" sz="1800" noProof="0" dirty="0">
                <a:effectLst/>
                <a:latin typeface="Arial" panose="020B0604020202020204" pitchFamily="34" charset="0"/>
                <a:ea typeface="Calibri" panose="020F0502020204030204" pitchFamily="34" charset="0"/>
                <a:cs typeface="Arial" panose="020B0604020202020204" pitchFamily="34" charset="0"/>
              </a:rPr>
              <a:t>por financiación propia, otras subvenciones públicas u otros ingresos privados. Es decir, un mismo gasto no puede ser imputado con cargo a varias ayudas si la suma de los porcentajes de imputación de cada gasto supera el total del mismo.</a:t>
            </a:r>
          </a:p>
        </p:txBody>
      </p:sp>
    </p:spTree>
    <p:extLst>
      <p:ext uri="{BB962C8B-B14F-4D97-AF65-F5344CB8AC3E}">
        <p14:creationId xmlns:p14="http://schemas.microsoft.com/office/powerpoint/2010/main" val="327226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CA24F-3291-7F7B-4AC1-CE71E87D728C}"/>
              </a:ext>
            </a:extLst>
          </p:cNvPr>
          <p:cNvSpPr>
            <a:spLocks noGrp="1"/>
          </p:cNvSpPr>
          <p:nvPr>
            <p:ph type="title"/>
          </p:nvPr>
        </p:nvSpPr>
        <p:spPr>
          <a:xfrm>
            <a:off x="1477649" y="941386"/>
            <a:ext cx="9236700" cy="1188950"/>
          </a:xfrm>
        </p:spPr>
        <p:txBody>
          <a:bodyPr anchor="b">
            <a:normAutofit fontScale="90000"/>
          </a:bodyPr>
          <a:lstStyle/>
          <a:p>
            <a:pPr>
              <a:spcBef>
                <a:spcPts val="200"/>
              </a:spcBef>
            </a:pPr>
            <a:r>
              <a:rPr lang="es-ES" sz="2900" b="1" noProof="0" dirty="0">
                <a:effectLst/>
                <a:latin typeface="Arial" panose="020B0604020202020204" pitchFamily="34" charset="0"/>
                <a:ea typeface="Times New Roman" panose="02020603050405020304" pitchFamily="18" charset="0"/>
                <a:cs typeface="Arial" panose="020B0604020202020204" pitchFamily="34" charset="0"/>
              </a:rPr>
              <a:t>Regla 4. Limites generales del presupuesto de gastos autorizados.</a:t>
            </a:r>
            <a:br>
              <a:rPr lang="es-ES" sz="2900" b="1" noProof="0" dirty="0">
                <a:effectLst/>
                <a:latin typeface="Arial" panose="020B0604020202020204" pitchFamily="34" charset="0"/>
                <a:ea typeface="Times New Roman" panose="02020603050405020304" pitchFamily="18" charset="0"/>
                <a:cs typeface="Arial" panose="020B0604020202020204" pitchFamily="34" charset="0"/>
              </a:rPr>
            </a:br>
            <a:r>
              <a:rPr lang="es-ES" sz="2900" noProof="0" dirty="0">
                <a:effectLst/>
                <a:latin typeface="Arial" panose="020B0604020202020204" pitchFamily="34" charset="0"/>
                <a:ea typeface="Calibri" panose="020F0502020204030204" pitchFamily="34" charset="0"/>
                <a:cs typeface="Arial" panose="020B0604020202020204" pitchFamily="34" charset="0"/>
              </a:rPr>
              <a:t> </a:t>
            </a:r>
            <a:br>
              <a:rPr lang="es-ES" sz="2200" noProof="0" dirty="0">
                <a:effectLst/>
                <a:latin typeface="Calibri" panose="020F0502020204030204" pitchFamily="34" charset="0"/>
                <a:ea typeface="Calibri" panose="020F0502020204030204" pitchFamily="34" charset="0"/>
                <a:cs typeface="Times New Roman" panose="02020603050405020304" pitchFamily="18" charset="0"/>
              </a:rPr>
            </a:br>
            <a:endParaRPr lang="es-ES" sz="2200" noProof="0" dirty="0"/>
          </a:p>
        </p:txBody>
      </p:sp>
      <p:sp>
        <p:nvSpPr>
          <p:cNvPr id="3" name="Marcador de contenido 2">
            <a:extLst>
              <a:ext uri="{FF2B5EF4-FFF2-40B4-BE49-F238E27FC236}">
                <a16:creationId xmlns:a16="http://schemas.microsoft.com/office/drawing/2014/main" id="{3E5699C1-F282-F579-0D41-774D368F1ACE}"/>
              </a:ext>
            </a:extLst>
          </p:cNvPr>
          <p:cNvSpPr>
            <a:spLocks noGrp="1"/>
          </p:cNvSpPr>
          <p:nvPr>
            <p:ph idx="1"/>
          </p:nvPr>
        </p:nvSpPr>
        <p:spPr>
          <a:xfrm>
            <a:off x="648713" y="1499191"/>
            <a:ext cx="10533067" cy="5433237"/>
          </a:xfrm>
        </p:spPr>
        <p:txBody>
          <a:bodyPr anchor="ctr">
            <a:normAutofit/>
          </a:bodyPr>
          <a:lstStyle/>
          <a:p>
            <a:pPr marL="0" indent="0" algn="just">
              <a:lnSpc>
                <a:spcPct val="130000"/>
              </a:lnSpc>
              <a:spcBef>
                <a:spcPts val="0"/>
              </a:spcBef>
              <a:buAutoNum type="arabicPeriod"/>
            </a:pPr>
            <a:r>
              <a:rPr lang="es-ES" sz="1600" noProof="0" dirty="0">
                <a:effectLst/>
                <a:latin typeface="Arial" panose="020B0604020202020204" pitchFamily="34" charset="0"/>
                <a:ea typeface="Calibri" panose="020F0502020204030204" pitchFamily="34" charset="0"/>
                <a:cs typeface="Arial" panose="020B0604020202020204" pitchFamily="34" charset="0"/>
              </a:rPr>
              <a:t> Los </a:t>
            </a:r>
            <a:r>
              <a:rPr lang="es-ES" sz="1600" b="1" noProof="0" dirty="0">
                <a:effectLst/>
                <a:latin typeface="Arial" panose="020B0604020202020204" pitchFamily="34" charset="0"/>
                <a:ea typeface="Calibri" panose="020F0502020204030204" pitchFamily="34" charset="0"/>
                <a:cs typeface="Arial" panose="020B0604020202020204" pitchFamily="34" charset="0"/>
              </a:rPr>
              <a:t>conceptos de gasto autorizados </a:t>
            </a:r>
            <a:r>
              <a:rPr lang="es-ES" sz="1600" noProof="0" dirty="0">
                <a:effectLst/>
                <a:latin typeface="Arial" panose="020B0604020202020204" pitchFamily="34" charset="0"/>
                <a:ea typeface="Calibri" panose="020F0502020204030204" pitchFamily="34" charset="0"/>
                <a:cs typeface="Arial" panose="020B0604020202020204" pitchFamily="34" charset="0"/>
              </a:rPr>
              <a:t>son: Personal, Actividades y Gastos de funcionamiento ordinario. Se admitirán </a:t>
            </a:r>
            <a:r>
              <a:rPr lang="es-ES" sz="1600" b="1" noProof="0" dirty="0">
                <a:effectLst/>
                <a:latin typeface="Arial" panose="020B0604020202020204" pitchFamily="34" charset="0"/>
                <a:ea typeface="Calibri" panose="020F0502020204030204" pitchFamily="34" charset="0"/>
                <a:cs typeface="Arial" panose="020B0604020202020204" pitchFamily="34" charset="0"/>
              </a:rPr>
              <a:t>desviaciones</a:t>
            </a:r>
            <a:r>
              <a:rPr lang="es-ES" sz="1600" noProof="0" dirty="0">
                <a:effectLst/>
                <a:latin typeface="Arial" panose="020B0604020202020204" pitchFamily="34" charset="0"/>
                <a:ea typeface="Calibri" panose="020F0502020204030204" pitchFamily="34" charset="0"/>
                <a:cs typeface="Arial" panose="020B0604020202020204" pitchFamily="34" charset="0"/>
              </a:rPr>
              <a:t> en la imputación de cantidades en una cuantía de </a:t>
            </a:r>
            <a:r>
              <a:rPr lang="es-ES" sz="1600" b="1" noProof="0" dirty="0">
                <a:effectLst/>
                <a:latin typeface="Arial" panose="020B0604020202020204" pitchFamily="34" charset="0"/>
                <a:ea typeface="Calibri" panose="020F0502020204030204" pitchFamily="34" charset="0"/>
                <a:cs typeface="Arial" panose="020B0604020202020204" pitchFamily="34" charset="0"/>
              </a:rPr>
              <a:t>hasta el 10% por arriba del importe</a:t>
            </a:r>
            <a:r>
              <a:rPr lang="es-ES" sz="1600" noProof="0" dirty="0">
                <a:effectLst/>
                <a:latin typeface="Arial" panose="020B0604020202020204" pitchFamily="34" charset="0"/>
                <a:ea typeface="Calibri" panose="020F0502020204030204" pitchFamily="34" charset="0"/>
                <a:cs typeface="Arial" panose="020B0604020202020204" pitchFamily="34" charset="0"/>
              </a:rPr>
              <a:t> asignado a cada uno de dichos conceptos </a:t>
            </a:r>
            <a:r>
              <a:rPr lang="es-ES" sz="1600" b="1" noProof="0" dirty="0">
                <a:effectLst/>
                <a:latin typeface="Arial" panose="020B0604020202020204" pitchFamily="34" charset="0"/>
                <a:ea typeface="Calibri" panose="020F0502020204030204" pitchFamily="34" charset="0"/>
                <a:cs typeface="Arial" panose="020B0604020202020204" pitchFamily="34" charset="0"/>
              </a:rPr>
              <a:t>en la solicitud</a:t>
            </a:r>
            <a:r>
              <a:rPr lang="es-ES" sz="1600" noProof="0" dirty="0">
                <a:effectLst/>
                <a:latin typeface="Arial" panose="020B0604020202020204" pitchFamily="34" charset="0"/>
                <a:ea typeface="Calibri" panose="020F0502020204030204" pitchFamily="34" charset="0"/>
                <a:cs typeface="Arial" panose="020B0604020202020204" pitchFamily="34" charset="0"/>
              </a:rPr>
              <a:t>, siempre que no se modifique la cuantía total subvencionada, ni la desviación se aplique a conceptos de gasto no autorizados. Cuando sea una desviación negativa, no aplicará el límite del 10%. Estas desviaciones limitadas no requerirán de autorización previa. Sin embargo, las </a:t>
            </a:r>
            <a:r>
              <a:rPr lang="es-ES" sz="1600" dirty="0">
                <a:latin typeface="Arial" panose="020B0604020202020204" pitchFamily="34" charset="0"/>
                <a:ea typeface="Calibri" panose="020F0502020204030204" pitchFamily="34" charset="0"/>
                <a:cs typeface="Arial" panose="020B0604020202020204" pitchFamily="34" charset="0"/>
              </a:rPr>
              <a:t>deviaciones positivas </a:t>
            </a:r>
            <a:r>
              <a:rPr lang="es-ES" sz="1600" noProof="0" dirty="0">
                <a:effectLst/>
                <a:latin typeface="Arial" panose="020B0604020202020204" pitchFamily="34" charset="0"/>
                <a:ea typeface="Calibri" panose="020F0502020204030204" pitchFamily="34" charset="0"/>
                <a:cs typeface="Arial" panose="020B0604020202020204" pitchFamily="34" charset="0"/>
              </a:rPr>
              <a:t>superiores al 10% de los importes de los conceptos requerirán de una modificación genérica que deberá ser autorizada previamente por el órgano concedente. </a:t>
            </a:r>
          </a:p>
          <a:p>
            <a:pPr marL="0" indent="0" algn="just">
              <a:lnSpc>
                <a:spcPct val="130000"/>
              </a:lnSpc>
              <a:spcBef>
                <a:spcPts val="0"/>
              </a:spcBef>
              <a:buNone/>
            </a:pPr>
            <a:endParaRPr lang="es-ES" sz="1600" noProof="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30000"/>
              </a:lnSpc>
              <a:spcBef>
                <a:spcPts val="0"/>
              </a:spcBef>
              <a:buNone/>
            </a:pPr>
            <a:r>
              <a:rPr lang="es-ES" sz="1600" noProof="0" dirty="0">
                <a:effectLst/>
                <a:latin typeface="Arial" panose="020B0604020202020204" pitchFamily="34" charset="0"/>
                <a:ea typeface="Calibri" panose="020F0502020204030204" pitchFamily="34" charset="0"/>
                <a:cs typeface="Arial" panose="020B0604020202020204" pitchFamily="34" charset="0"/>
              </a:rPr>
              <a:t>2. Dentro del concepto </a:t>
            </a:r>
            <a:r>
              <a:rPr lang="es-ES" sz="1600" b="1" noProof="0" dirty="0">
                <a:effectLst/>
                <a:latin typeface="Arial" panose="020B0604020202020204" pitchFamily="34" charset="0"/>
                <a:ea typeface="Calibri" panose="020F0502020204030204" pitchFamily="34" charset="0"/>
                <a:cs typeface="Arial" panose="020B0604020202020204" pitchFamily="34" charset="0"/>
              </a:rPr>
              <a:t>Actividades</a:t>
            </a:r>
            <a:r>
              <a:rPr lang="es-ES" sz="1600" noProof="0" dirty="0">
                <a:effectLst/>
                <a:latin typeface="Arial" panose="020B0604020202020204" pitchFamily="34" charset="0"/>
                <a:ea typeface="Calibri" panose="020F0502020204030204" pitchFamily="34" charset="0"/>
                <a:cs typeface="Arial" panose="020B0604020202020204" pitchFamily="34" charset="0"/>
              </a:rPr>
              <a:t>, podrán compensarse entre sí las distintas </a:t>
            </a:r>
            <a:r>
              <a:rPr lang="es-ES" sz="1600" b="1" noProof="0" dirty="0">
                <a:effectLst/>
                <a:latin typeface="Arial" panose="020B0604020202020204" pitchFamily="34" charset="0"/>
                <a:ea typeface="Calibri" panose="020F0502020204030204" pitchFamily="34" charset="0"/>
                <a:cs typeface="Arial" panose="020B0604020202020204" pitchFamily="34" charset="0"/>
              </a:rPr>
              <a:t>partidas de gasto autorizadas </a:t>
            </a:r>
            <a:r>
              <a:rPr lang="es-ES" sz="1600" noProof="0" dirty="0">
                <a:effectLst/>
                <a:latin typeface="Arial" panose="020B0604020202020204" pitchFamily="34" charset="0"/>
                <a:ea typeface="Calibri" panose="020F0502020204030204" pitchFamily="34" charset="0"/>
                <a:cs typeface="Arial" panose="020B0604020202020204" pitchFamily="34" charset="0"/>
              </a:rPr>
              <a:t>sin necesidad de autorización previa, siempre que no se modifique la cuantía total subvencionada.</a:t>
            </a:r>
          </a:p>
          <a:p>
            <a:pPr marL="0" indent="0" algn="just">
              <a:lnSpc>
                <a:spcPct val="130000"/>
              </a:lnSpc>
              <a:spcBef>
                <a:spcPts val="0"/>
              </a:spcBef>
              <a:buNone/>
            </a:pPr>
            <a:endParaRPr lang="es-ES" sz="1600" noProof="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30000"/>
              </a:lnSpc>
              <a:spcBef>
                <a:spcPts val="0"/>
              </a:spcBef>
              <a:buNone/>
            </a:pPr>
            <a:r>
              <a:rPr lang="es-ES" sz="1600" dirty="0">
                <a:latin typeface="Arial" panose="020B0604020202020204" pitchFamily="34" charset="0"/>
                <a:ea typeface="Calibri" panose="020F0502020204030204" pitchFamily="34" charset="0"/>
                <a:cs typeface="Arial" panose="020B0604020202020204" pitchFamily="34" charset="0"/>
              </a:rPr>
              <a:t>3</a:t>
            </a:r>
            <a:r>
              <a:rPr lang="es-ES" sz="1600" noProof="0" dirty="0">
                <a:effectLst/>
                <a:latin typeface="Arial" panose="020B0604020202020204" pitchFamily="34" charset="0"/>
                <a:ea typeface="Calibri" panose="020F0502020204030204" pitchFamily="34" charset="0"/>
                <a:cs typeface="Arial" panose="020B0604020202020204" pitchFamily="34" charset="0"/>
              </a:rPr>
              <a:t>. </a:t>
            </a:r>
            <a:r>
              <a:rPr lang="es-ES" sz="1600" b="1" noProof="0" dirty="0">
                <a:effectLst/>
                <a:latin typeface="Arial" panose="020B0604020202020204" pitchFamily="34" charset="0"/>
                <a:ea typeface="Calibri" panose="020F0502020204030204" pitchFamily="34" charset="0"/>
                <a:cs typeface="Arial" panose="020B0604020202020204" pitchFamily="34" charset="0"/>
              </a:rPr>
              <a:t>Los gastos de funcionamiento ordinario</a:t>
            </a:r>
            <a:r>
              <a:rPr lang="es-ES" sz="1600" noProof="0" dirty="0">
                <a:effectLst/>
                <a:latin typeface="Arial" panose="020B0604020202020204" pitchFamily="34" charset="0"/>
                <a:ea typeface="Calibri" panose="020F0502020204030204" pitchFamily="34" charset="0"/>
                <a:cs typeface="Arial" panose="020B0604020202020204" pitchFamily="34" charset="0"/>
              </a:rPr>
              <a:t> podrán ser objeto de subvención siempre que </a:t>
            </a:r>
            <a:r>
              <a:rPr lang="es-ES" sz="1600" b="1" noProof="0" dirty="0">
                <a:effectLst/>
                <a:latin typeface="Arial" panose="020B0604020202020204" pitchFamily="34" charset="0"/>
                <a:ea typeface="Calibri" panose="020F0502020204030204" pitchFamily="34" charset="0"/>
                <a:cs typeface="Arial" panose="020B0604020202020204" pitchFamily="34" charset="0"/>
              </a:rPr>
              <a:t>no supere el 10% del importe de la subvención </a:t>
            </a:r>
            <a:r>
              <a:rPr lang="es-ES" sz="1600" noProof="0" dirty="0">
                <a:effectLst/>
                <a:latin typeface="Arial" panose="020B0604020202020204" pitchFamily="34" charset="0"/>
                <a:ea typeface="Calibri" panose="020F0502020204030204" pitchFamily="34" charset="0"/>
                <a:cs typeface="Arial" panose="020B0604020202020204" pitchFamily="34" charset="0"/>
              </a:rPr>
              <a:t>y siempre que se correspondan con el periodo en que efectivamente se realiza la actividad. </a:t>
            </a:r>
          </a:p>
          <a:p>
            <a:pPr marL="0" indent="0">
              <a:buNone/>
            </a:pPr>
            <a:endParaRPr lang="es-ES" sz="1300" noProof="0" dirty="0"/>
          </a:p>
        </p:txBody>
      </p:sp>
    </p:spTree>
    <p:extLst>
      <p:ext uri="{BB962C8B-B14F-4D97-AF65-F5344CB8AC3E}">
        <p14:creationId xmlns:p14="http://schemas.microsoft.com/office/powerpoint/2010/main" val="282080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769CD8-46F1-DD43-E2BD-A9C7C27A4587}"/>
              </a:ext>
            </a:extLst>
          </p:cNvPr>
          <p:cNvSpPr txBox="1"/>
          <p:nvPr/>
        </p:nvSpPr>
        <p:spPr>
          <a:xfrm>
            <a:off x="875414" y="1411048"/>
            <a:ext cx="10287509" cy="1528495"/>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20000"/>
              </a:lnSpc>
              <a:spcAft>
                <a:spcPts val="1000"/>
              </a:spcAft>
              <a:buNone/>
            </a:pPr>
            <a:r>
              <a:rPr lang="es-E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Definición</a:t>
            </a: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 toda</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Disposición Dineraria </a:t>
            </a: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AP</a:t>
            </a: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favor</a:t>
            </a: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personas</a:t>
            </a: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s-E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requisitos</a:t>
            </a: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20000"/>
              </a:lnSpc>
              <a:buFont typeface="+mj-lt"/>
              <a:buAutoNum type="arabicParenR"/>
            </a:pP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 contraprestación</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directa</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20000"/>
              </a:lnSpc>
              <a:buFont typeface="+mj-lt"/>
              <a:buAutoNum type="arabicParenR"/>
            </a:pP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Cumplir</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Obligaciones Materiales</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(actividades y objetivos) y </a:t>
            </a: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Formales</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(económica y legal</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20000"/>
              </a:lnSpc>
              <a:spcAft>
                <a:spcPts val="1000"/>
              </a:spcAft>
              <a:buFont typeface="+mj-lt"/>
              <a:buAutoNum type="arabicParenR"/>
            </a:pP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Fomento</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actividad de </a:t>
            </a: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Utilidad Pública</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es-E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Interés Social</a:t>
            </a:r>
            <a:endParaRPr lang="es-ES" noProof="0" dirty="0"/>
          </a:p>
        </p:txBody>
      </p:sp>
      <p:sp>
        <p:nvSpPr>
          <p:cNvPr id="5" name="CuadroTexto 4">
            <a:extLst>
              <a:ext uri="{FF2B5EF4-FFF2-40B4-BE49-F238E27FC236}">
                <a16:creationId xmlns:a16="http://schemas.microsoft.com/office/drawing/2014/main" id="{B7B5E1C8-15ED-DCFC-6E24-8F741D7F4FB0}"/>
              </a:ext>
            </a:extLst>
          </p:cNvPr>
          <p:cNvSpPr txBox="1"/>
          <p:nvPr/>
        </p:nvSpPr>
        <p:spPr>
          <a:xfrm>
            <a:off x="875414" y="468977"/>
            <a:ext cx="10577220" cy="553998"/>
          </a:xfrm>
          <a:prstGeom prst="rect">
            <a:avLst/>
          </a:prstGeom>
          <a:noFill/>
        </p:spPr>
        <p:txBody>
          <a:bodyPr wrap="square" rtlCol="0">
            <a:spAutoFit/>
          </a:bodyPr>
          <a:lstStyle/>
          <a:p>
            <a:r>
              <a:rPr lang="es-ES" sz="3000" b="1" noProof="0" dirty="0"/>
              <a:t>Elementos generales de Subvenciones</a:t>
            </a:r>
          </a:p>
        </p:txBody>
      </p:sp>
      <p:sp>
        <p:nvSpPr>
          <p:cNvPr id="6" name="CuadroTexto 5">
            <a:extLst>
              <a:ext uri="{FF2B5EF4-FFF2-40B4-BE49-F238E27FC236}">
                <a16:creationId xmlns:a16="http://schemas.microsoft.com/office/drawing/2014/main" id="{DA69056C-D26B-8D39-F823-E022B5727479}"/>
              </a:ext>
            </a:extLst>
          </p:cNvPr>
          <p:cNvSpPr txBox="1"/>
          <p:nvPr/>
        </p:nvSpPr>
        <p:spPr>
          <a:xfrm>
            <a:off x="875414" y="3223863"/>
            <a:ext cx="10287509" cy="3404265"/>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u="sng" noProof="0" dirty="0">
                <a:latin typeface="Arial" panose="020B0604020202020204" pitchFamily="34" charset="0"/>
                <a:cs typeface="Arial" panose="020B0604020202020204" pitchFamily="34" charset="0"/>
              </a:rPr>
              <a:t>Regulación General</a:t>
            </a:r>
            <a:r>
              <a:rPr lang="es-ES" noProof="0" dirty="0">
                <a:latin typeface="Arial" panose="020B0604020202020204" pitchFamily="34" charset="0"/>
                <a:cs typeface="Arial" panose="020B0604020202020204" pitchFamily="34" charset="0"/>
              </a:rPr>
              <a:t>:</a:t>
            </a:r>
          </a:p>
          <a:p>
            <a:endParaRPr lang="es-ES" noProof="0" dirty="0">
              <a:latin typeface="Arial" panose="020B0604020202020204" pitchFamily="34" charset="0"/>
              <a:cs typeface="Arial" panose="020B0604020202020204" pitchFamily="34" charset="0"/>
            </a:endParaRPr>
          </a:p>
          <a:p>
            <a:pPr marL="800100" lvl="1" indent="-342900" algn="just">
              <a:lnSpc>
                <a:spcPct val="120000"/>
              </a:lnSpc>
              <a:spcAft>
                <a:spcPts val="600"/>
              </a:spcAft>
              <a:buFont typeface="Symbol" panose="05050102010706020507" pitchFamily="18" charset="2"/>
              <a:buChar char=""/>
            </a:pPr>
            <a:r>
              <a:rPr lang="es-ES" b="1" dirty="0">
                <a:effectLst/>
                <a:latin typeface="Arial" panose="020B0604020202020204" pitchFamily="34" charset="0"/>
                <a:ea typeface="Times New Roman" panose="02020603050405020304" pitchFamily="18" charset="0"/>
                <a:cs typeface="Arial" panose="020B0604020202020204" pitchFamily="34" charset="0"/>
              </a:rPr>
              <a:t>L38/2003</a:t>
            </a:r>
            <a:r>
              <a:rPr lang="es-ES" dirty="0">
                <a:effectLst/>
                <a:latin typeface="Arial" panose="020B0604020202020204" pitchFamily="34" charset="0"/>
                <a:ea typeface="Times New Roman" panose="02020603050405020304" pitchFamily="18" charset="0"/>
                <a:cs typeface="Arial" panose="020B0604020202020204" pitchFamily="34" charset="0"/>
              </a:rPr>
              <a:t>, 17nov, G. Subvenciones</a:t>
            </a:r>
          </a:p>
          <a:p>
            <a:pPr marL="1257300" lvl="2" indent="-342900" algn="just">
              <a:lnSpc>
                <a:spcPct val="120000"/>
              </a:lnSpc>
              <a:spcAft>
                <a:spcPts val="600"/>
              </a:spcAft>
              <a:buFont typeface="Courier New" panose="02070309020205020404" pitchFamily="49" charset="0"/>
              <a:buChar char="o"/>
            </a:pPr>
            <a:r>
              <a:rPr lang="es-ES" dirty="0">
                <a:latin typeface="Arial" panose="020B0604020202020204" pitchFamily="34" charset="0"/>
                <a:ea typeface="Times New Roman" panose="02020603050405020304" pitchFamily="18" charset="0"/>
                <a:cs typeface="Arial" panose="020B0604020202020204" pitchFamily="34" charset="0"/>
              </a:rPr>
              <a:t>Principios: Concurrencia, objetividad, igualdad, no distorsión del mercado</a:t>
            </a:r>
          </a:p>
          <a:p>
            <a:pPr marL="1257300" lvl="2" indent="-342900" algn="just">
              <a:lnSpc>
                <a:spcPct val="120000"/>
              </a:lnSpc>
              <a:spcAft>
                <a:spcPts val="600"/>
              </a:spcAft>
              <a:buFont typeface="Courier New" panose="02070309020205020404" pitchFamily="49" charset="0"/>
              <a:buChar char="o"/>
            </a:pPr>
            <a:r>
              <a:rPr lang="es-ES" dirty="0">
                <a:latin typeface="Arial" panose="020B0604020202020204" pitchFamily="34" charset="0"/>
                <a:ea typeface="Times New Roman" panose="02020603050405020304" pitchFamily="18" charset="0"/>
                <a:cs typeface="Arial" panose="020B0604020202020204" pitchFamily="34" charset="0"/>
              </a:rPr>
              <a:t>Condiciones</a:t>
            </a:r>
          </a:p>
          <a:p>
            <a:pPr marL="1257300" lvl="2" indent="-342900" algn="just">
              <a:lnSpc>
                <a:spcPct val="120000"/>
              </a:lnSpc>
              <a:spcAft>
                <a:spcPts val="600"/>
              </a:spcAft>
              <a:buFont typeface="Courier New" panose="02070309020205020404" pitchFamily="49" charset="0"/>
              <a:buChar char="o"/>
            </a:pPr>
            <a:r>
              <a:rPr lang="es-ES" dirty="0">
                <a:effectLst/>
                <a:latin typeface="Arial" panose="020B0604020202020204" pitchFamily="34" charset="0"/>
                <a:ea typeface="Times New Roman" panose="02020603050405020304" pitchFamily="18" charset="0"/>
                <a:cs typeface="Arial" panose="020B0604020202020204" pitchFamily="34" charset="0"/>
              </a:rPr>
              <a:t>Obligaciones</a:t>
            </a:r>
          </a:p>
          <a:p>
            <a:pPr marL="1257300" lvl="2" indent="-342900" algn="just">
              <a:lnSpc>
                <a:spcPct val="120000"/>
              </a:lnSpc>
              <a:spcAft>
                <a:spcPts val="600"/>
              </a:spcAft>
              <a:buFont typeface="Courier New" panose="02070309020205020404" pitchFamily="49" charset="0"/>
              <a:buChar char="o"/>
            </a:pPr>
            <a:r>
              <a:rPr lang="es-ES" dirty="0">
                <a:latin typeface="Arial" panose="020B0604020202020204" pitchFamily="34" charset="0"/>
                <a:ea typeface="Times New Roman" panose="02020603050405020304" pitchFamily="18" charset="0"/>
                <a:cs typeface="Arial" panose="020B0604020202020204" pitchFamily="34" charset="0"/>
              </a:rPr>
              <a:t>Concesión y Justificación general</a:t>
            </a:r>
            <a:endParaRPr lang="es-ES"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20000"/>
              </a:lnSpc>
              <a:spcAft>
                <a:spcPts val="600"/>
              </a:spcAft>
              <a:buFont typeface="Symbol" panose="05050102010706020507" pitchFamily="18" charset="2"/>
              <a:buChar char=""/>
            </a:pPr>
            <a:r>
              <a:rPr lang="es-ES" b="1" dirty="0">
                <a:effectLst/>
                <a:latin typeface="Arial" panose="020B0604020202020204" pitchFamily="34" charset="0"/>
                <a:ea typeface="Times New Roman" panose="02020603050405020304" pitchFamily="18" charset="0"/>
                <a:cs typeface="Arial" panose="020B0604020202020204" pitchFamily="34" charset="0"/>
              </a:rPr>
              <a:t>RD887/2006</a:t>
            </a:r>
            <a:r>
              <a:rPr lang="es-ES" dirty="0">
                <a:effectLst/>
                <a:latin typeface="Arial" panose="020B0604020202020204" pitchFamily="34" charset="0"/>
                <a:ea typeface="Times New Roman" panose="02020603050405020304" pitchFamily="18" charset="0"/>
                <a:cs typeface="Arial" panose="020B0604020202020204" pitchFamily="34" charset="0"/>
              </a:rPr>
              <a:t>, 21jul, Reglamento de L38/2003 (Tit.2y3)</a:t>
            </a:r>
          </a:p>
          <a:p>
            <a:pPr marL="1257300" lvl="2" indent="-342900" algn="just">
              <a:lnSpc>
                <a:spcPct val="120000"/>
              </a:lnSpc>
              <a:spcAft>
                <a:spcPts val="600"/>
              </a:spcAft>
              <a:buFont typeface="Courier New" panose="02070309020205020404" pitchFamily="49" charset="0"/>
              <a:buChar char="o"/>
            </a:pPr>
            <a:r>
              <a:rPr lang="es-ES" dirty="0">
                <a:latin typeface="Arial" panose="020B0604020202020204" pitchFamily="34" charset="0"/>
                <a:cs typeface="Arial" panose="020B0604020202020204" pitchFamily="34" charset="0"/>
              </a:rPr>
              <a:t>Procedimiento</a:t>
            </a:r>
            <a:r>
              <a:rPr lang="es-ES" dirty="0">
                <a:latin typeface="Arial" panose="020B0604020202020204" pitchFamily="34" charset="0"/>
                <a:ea typeface="Times New Roman" panose="02020603050405020304" pitchFamily="18" charset="0"/>
                <a:cs typeface="Arial" panose="020B0604020202020204" pitchFamily="34" charset="0"/>
              </a:rPr>
              <a:t> Reintegro</a:t>
            </a:r>
            <a:endParaRPr lang="es-E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63596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D5C7C-CB2C-96E2-5B92-097044A8D34D}"/>
              </a:ext>
            </a:extLst>
          </p:cNvPr>
          <p:cNvSpPr>
            <a:spLocks noGrp="1"/>
          </p:cNvSpPr>
          <p:nvPr>
            <p:ph type="title"/>
          </p:nvPr>
        </p:nvSpPr>
        <p:spPr>
          <a:xfrm>
            <a:off x="1043631" y="809898"/>
            <a:ext cx="9942716" cy="1554480"/>
          </a:xfrm>
        </p:spPr>
        <p:txBody>
          <a:bodyPr anchor="ctr">
            <a:normAutofit/>
          </a:bodyPr>
          <a:lstStyle/>
          <a:p>
            <a:r>
              <a:rPr lang="es-ES" sz="4800" noProof="0" dirty="0">
                <a:latin typeface="Arial" panose="020B0604020202020204" pitchFamily="34" charset="0"/>
                <a:cs typeface="Arial" panose="020B0604020202020204" pitchFamily="34" charset="0"/>
              </a:rPr>
              <a:t>Modelos de cuenta justificativa</a:t>
            </a:r>
          </a:p>
        </p:txBody>
      </p:sp>
      <p:sp>
        <p:nvSpPr>
          <p:cNvPr id="3" name="Marcador de contenido 2">
            <a:extLst>
              <a:ext uri="{FF2B5EF4-FFF2-40B4-BE49-F238E27FC236}">
                <a16:creationId xmlns:a16="http://schemas.microsoft.com/office/drawing/2014/main" id="{594C1EB8-B5D2-EF58-6832-DAB9CC27C6E1}"/>
              </a:ext>
            </a:extLst>
          </p:cNvPr>
          <p:cNvSpPr>
            <a:spLocks noGrp="1"/>
          </p:cNvSpPr>
          <p:nvPr>
            <p:ph idx="1"/>
          </p:nvPr>
        </p:nvSpPr>
        <p:spPr>
          <a:xfrm>
            <a:off x="1045028" y="3017522"/>
            <a:ext cx="9941319" cy="3124658"/>
          </a:xfrm>
        </p:spPr>
        <p:txBody>
          <a:bodyPr anchor="ctr">
            <a:normAutofit/>
          </a:bodyPr>
          <a:lstStyle/>
          <a:p>
            <a:pPr marL="342900" lvl="0" indent="-342900" algn="just">
              <a:buFont typeface="+mj-lt"/>
              <a:buAutoNum type="alphaLcParenR"/>
            </a:pPr>
            <a:r>
              <a:rPr lang="es-ES" sz="1800" b="1" u="sng" noProof="0" dirty="0">
                <a:effectLst/>
                <a:latin typeface="Arial" panose="020B0604020202020204" pitchFamily="34" charset="0"/>
                <a:ea typeface="Calibri" panose="020F0502020204030204" pitchFamily="34" charset="0"/>
                <a:cs typeface="Arial" panose="020B0604020202020204" pitchFamily="34" charset="0"/>
              </a:rPr>
              <a:t>Cuenta justificativa con aportación de informe de auditor</a:t>
            </a:r>
            <a:r>
              <a:rPr lang="es-ES" sz="1800" noProof="0" dirty="0">
                <a:effectLst/>
                <a:latin typeface="Arial" panose="020B0604020202020204" pitchFamily="34" charset="0"/>
                <a:ea typeface="Calibri" panose="020F0502020204030204" pitchFamily="34" charset="0"/>
                <a:cs typeface="Arial" panose="020B0604020202020204" pitchFamily="34" charset="0"/>
              </a:rPr>
              <a:t> (art. 74, RD 887/2006):</a:t>
            </a:r>
          </a:p>
          <a:p>
            <a:pPr marL="342900" lvl="0" indent="-342900" algn="just">
              <a:buFont typeface="Symbol" panose="05050102010706020507" pitchFamily="18" charset="2"/>
              <a:buChar char=""/>
            </a:pPr>
            <a:r>
              <a:rPr lang="es-ES" sz="1800" noProof="0" dirty="0">
                <a:effectLst/>
                <a:latin typeface="Arial" panose="020B0604020202020204" pitchFamily="34" charset="0"/>
                <a:ea typeface="Calibri" panose="020F0502020204030204" pitchFamily="34" charset="0"/>
                <a:cs typeface="Arial" panose="020B0604020202020204" pitchFamily="34" charset="0"/>
              </a:rPr>
              <a:t>Entidades Sociales: proyecto cuyo presupuesto subvencionado sea igual o superior a 60.000€</a:t>
            </a:r>
          </a:p>
          <a:p>
            <a:pPr marL="457200" algn="just">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buFont typeface="+mj-lt"/>
              <a:buAutoNum type="alphaLcParenR"/>
            </a:pPr>
            <a:r>
              <a:rPr lang="es-ES" sz="1800" b="1" u="sng" noProof="0" dirty="0">
                <a:effectLst/>
                <a:latin typeface="Arial" panose="020B0604020202020204" pitchFamily="34" charset="0"/>
                <a:ea typeface="Calibri" panose="020F0502020204030204" pitchFamily="34" charset="0"/>
                <a:cs typeface="Arial" panose="020B0604020202020204" pitchFamily="34" charset="0"/>
              </a:rPr>
              <a:t>Cuenta justificativa con aportación de justificantes de gasto</a:t>
            </a:r>
            <a:r>
              <a:rPr lang="es-ES" sz="1800" noProof="0" dirty="0">
                <a:effectLst/>
                <a:latin typeface="Arial" panose="020B0604020202020204" pitchFamily="34" charset="0"/>
                <a:ea typeface="Calibri" panose="020F0502020204030204" pitchFamily="34" charset="0"/>
                <a:cs typeface="Arial" panose="020B0604020202020204" pitchFamily="34" charset="0"/>
              </a:rPr>
              <a:t> (art. 72, RD 887/2006):</a:t>
            </a:r>
          </a:p>
          <a:p>
            <a:pPr marL="342900" lvl="0" indent="-342900" algn="just">
              <a:buFont typeface="Symbol" panose="05050102010706020507" pitchFamily="18" charset="2"/>
              <a:buChar char=""/>
            </a:pPr>
            <a:r>
              <a:rPr lang="es-ES" sz="1800" noProof="0" dirty="0">
                <a:effectLst/>
                <a:latin typeface="Arial" panose="020B0604020202020204" pitchFamily="34" charset="0"/>
                <a:ea typeface="Calibri" panose="020F0502020204030204" pitchFamily="34" charset="0"/>
                <a:cs typeface="Arial" panose="020B0604020202020204" pitchFamily="34" charset="0"/>
              </a:rPr>
              <a:t>Entidades Sociales: proyecto cuyo presupuesto subvencionado sea inferior a 60.000€</a:t>
            </a:r>
          </a:p>
          <a:p>
            <a:pPr indent="0">
              <a:spcAft>
                <a:spcPts val="800"/>
              </a:spcAft>
              <a:buNone/>
            </a:pPr>
            <a:endParaRPr lang="es-ES" sz="19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362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0148E-CEFF-F471-0EDB-10E474FE5BB6}"/>
              </a:ext>
            </a:extLst>
          </p:cNvPr>
          <p:cNvSpPr>
            <a:spLocks noGrp="1"/>
          </p:cNvSpPr>
          <p:nvPr>
            <p:ph type="title"/>
          </p:nvPr>
        </p:nvSpPr>
        <p:spPr>
          <a:xfrm>
            <a:off x="1043631" y="510364"/>
            <a:ext cx="9942716" cy="1554480"/>
          </a:xfrm>
        </p:spPr>
        <p:txBody>
          <a:bodyPr anchor="ctr">
            <a:normAutofit/>
          </a:bodyPr>
          <a:lstStyle/>
          <a:p>
            <a:r>
              <a:rPr lang="es-ES" sz="4800" noProof="0" dirty="0">
                <a:latin typeface="Arial" panose="020B0604020202020204" pitchFamily="34" charset="0"/>
                <a:cs typeface="Arial" panose="020B0604020202020204" pitchFamily="34" charset="0"/>
              </a:rPr>
              <a:t>Documentos a aportar en cuenta justificativa con informe de auditor</a:t>
            </a:r>
          </a:p>
        </p:txBody>
      </p:sp>
      <p:sp>
        <p:nvSpPr>
          <p:cNvPr id="3" name="Marcador de contenido 2">
            <a:extLst>
              <a:ext uri="{FF2B5EF4-FFF2-40B4-BE49-F238E27FC236}">
                <a16:creationId xmlns:a16="http://schemas.microsoft.com/office/drawing/2014/main" id="{4787790D-D089-082F-8847-52780756106D}"/>
              </a:ext>
            </a:extLst>
          </p:cNvPr>
          <p:cNvSpPr>
            <a:spLocks noGrp="1"/>
          </p:cNvSpPr>
          <p:nvPr>
            <p:ph idx="1"/>
          </p:nvPr>
        </p:nvSpPr>
        <p:spPr>
          <a:xfrm>
            <a:off x="871870" y="2456121"/>
            <a:ext cx="10114477" cy="3891515"/>
          </a:xfrm>
        </p:spPr>
        <p:txBody>
          <a:bodyPr anchor="ctr">
            <a:normAutofit/>
          </a:bodyPr>
          <a:lstStyle/>
          <a:p>
            <a:pPr marL="342900" lvl="0" indent="-342900" algn="just">
              <a:lnSpc>
                <a:spcPct val="120000"/>
              </a:lnSpc>
              <a:spcBef>
                <a:spcPts val="0"/>
              </a:spcBef>
              <a:buFont typeface="+mj-lt"/>
              <a:buAutoNum type="arabicPeriod"/>
            </a:pPr>
            <a:r>
              <a:rPr lang="es-ES" sz="1800" b="1" noProof="0" dirty="0">
                <a:effectLst/>
                <a:latin typeface="Arial" panose="020B0604020202020204" pitchFamily="34" charset="0"/>
                <a:ea typeface="Calibri" panose="020F0502020204030204" pitchFamily="34" charset="0"/>
                <a:cs typeface="Arial" panose="020B0604020202020204" pitchFamily="34" charset="0"/>
              </a:rPr>
              <a:t> Memoria económica </a:t>
            </a:r>
            <a:r>
              <a:rPr lang="es-ES" sz="1800" noProof="0" dirty="0">
                <a:effectLst/>
                <a:latin typeface="Arial" panose="020B0604020202020204" pitchFamily="34" charset="0"/>
                <a:ea typeface="Calibri" panose="020F0502020204030204" pitchFamily="34" charset="0"/>
                <a:cs typeface="Arial" panose="020B0604020202020204" pitchFamily="34" charset="0"/>
              </a:rPr>
              <a:t>(Anexo </a:t>
            </a:r>
            <a:r>
              <a:rPr lang="es-ES" sz="1800" dirty="0">
                <a:latin typeface="Arial" panose="020B0604020202020204" pitchFamily="34" charset="0"/>
                <a:ea typeface="Calibri" panose="020F0502020204030204" pitchFamily="34" charset="0"/>
                <a:cs typeface="Arial" panose="020B0604020202020204" pitchFamily="34" charset="0"/>
              </a:rPr>
              <a:t>I, II, III, IV, V, VI y VII</a:t>
            </a:r>
            <a:r>
              <a:rPr lang="es-ES" sz="1800" noProof="0" dirty="0">
                <a:effectLst/>
                <a:latin typeface="Arial" panose="020B0604020202020204" pitchFamily="34" charset="0"/>
                <a:ea typeface="Calibri" panose="020F0502020204030204" pitchFamily="34" charset="0"/>
                <a:cs typeface="Arial" panose="020B0604020202020204" pitchFamily="34" charset="0"/>
              </a:rPr>
              <a:t>): Comprenderá un estado de gastos realizados con cargo a subvención, agrupados por Conceptos y Partidas de gasto. </a:t>
            </a:r>
          </a:p>
          <a:p>
            <a:pPr marL="342900" lvl="0" indent="-342900" algn="just">
              <a:lnSpc>
                <a:spcPct val="120000"/>
              </a:lnSpc>
              <a:spcBef>
                <a:spcPts val="0"/>
              </a:spcBef>
              <a:buFont typeface="+mj-lt"/>
              <a:buAutoNum type="arabicPeriod"/>
            </a:pPr>
            <a:endParaRPr lang="es-ES" sz="1800" noProof="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0"/>
              </a:spcBef>
              <a:buFont typeface="+mj-lt"/>
              <a:buAutoNum type="arabicPeriod"/>
            </a:pPr>
            <a:r>
              <a:rPr lang="es-ES" sz="1800" b="1" noProof="0" dirty="0">
                <a:effectLst/>
                <a:latin typeface="Arial" panose="020B0604020202020204" pitchFamily="34" charset="0"/>
                <a:ea typeface="Calibri" panose="020F0502020204030204" pitchFamily="34" charset="0"/>
                <a:cs typeface="Arial" panose="020B0604020202020204" pitchFamily="34" charset="0"/>
              </a:rPr>
              <a:t> Memoria de actuación</a:t>
            </a:r>
            <a:r>
              <a:rPr lang="es-ES" sz="1800" noProof="0" dirty="0">
                <a:effectLst/>
                <a:latin typeface="Arial" panose="020B0604020202020204" pitchFamily="34" charset="0"/>
                <a:ea typeface="Calibri" panose="020F0502020204030204" pitchFamily="34" charset="0"/>
                <a:cs typeface="Arial" panose="020B0604020202020204" pitchFamily="34" charset="0"/>
              </a:rPr>
              <a:t> (Anexo VIII): Comprenderá con máximo detalle todas las actividades realizadas y los resultados obtenidos, siempre con relación directa con gastos realizados, que se detallarán en Anexo I.</a:t>
            </a:r>
          </a:p>
          <a:p>
            <a:pPr marL="342900" lvl="0" indent="-342900" algn="just">
              <a:lnSpc>
                <a:spcPct val="120000"/>
              </a:lnSpc>
              <a:spcBef>
                <a:spcPts val="0"/>
              </a:spcBef>
              <a:buFont typeface="+mj-lt"/>
              <a:buAutoNum type="arabicPeriod"/>
            </a:pPr>
            <a:endParaRPr lang="es-ES" sz="1800" noProof="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0"/>
              </a:spcBef>
              <a:buFont typeface="+mj-lt"/>
              <a:buAutoNum type="arabicPeriod"/>
            </a:pPr>
            <a:r>
              <a:rPr lang="es-ES" sz="1800" b="1" noProof="0" dirty="0">
                <a:effectLst/>
                <a:latin typeface="Arial" panose="020B0604020202020204" pitchFamily="34" charset="0"/>
                <a:ea typeface="Calibri" panose="020F0502020204030204" pitchFamily="34" charset="0"/>
                <a:cs typeface="Arial" panose="020B0604020202020204" pitchFamily="34" charset="0"/>
              </a:rPr>
              <a:t> Informe del auditor de cuentas</a:t>
            </a:r>
            <a:r>
              <a:rPr lang="es-ES" sz="1800" noProof="0" dirty="0">
                <a:effectLst/>
                <a:latin typeface="Arial" panose="020B0604020202020204" pitchFamily="34" charset="0"/>
                <a:ea typeface="Calibri" panose="020F0502020204030204" pitchFamily="34" charset="0"/>
                <a:cs typeface="Arial" panose="020B0604020202020204" pitchFamily="34" charset="0"/>
              </a:rPr>
              <a:t> inscrito como ejerciente en el Registro Oficial de Auditores de Cuentas (ROAC).</a:t>
            </a:r>
            <a:endParaRPr lang="es-ES" sz="19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050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51B83-471A-1BB2-D796-5835D729C5FC}"/>
              </a:ext>
            </a:extLst>
          </p:cNvPr>
          <p:cNvSpPr>
            <a:spLocks noGrp="1"/>
          </p:cNvSpPr>
          <p:nvPr>
            <p:ph type="title"/>
          </p:nvPr>
        </p:nvSpPr>
        <p:spPr>
          <a:xfrm>
            <a:off x="1043631" y="809898"/>
            <a:ext cx="9942716" cy="1554480"/>
          </a:xfrm>
        </p:spPr>
        <p:txBody>
          <a:bodyPr anchor="ctr">
            <a:normAutofit/>
          </a:bodyPr>
          <a:lstStyle/>
          <a:p>
            <a:r>
              <a:rPr lang="es-ES" sz="3600" noProof="0" dirty="0">
                <a:latin typeface="Arial" panose="020B0604020202020204" pitchFamily="34" charset="0"/>
                <a:cs typeface="Arial" panose="020B0604020202020204" pitchFamily="34" charset="0"/>
              </a:rPr>
              <a:t>Documentos a aportar en cuenta justificativa con aportación de justificantes de gasto</a:t>
            </a:r>
          </a:p>
        </p:txBody>
      </p:sp>
      <p:sp>
        <p:nvSpPr>
          <p:cNvPr id="3" name="Marcador de contenido 2">
            <a:extLst>
              <a:ext uri="{FF2B5EF4-FFF2-40B4-BE49-F238E27FC236}">
                <a16:creationId xmlns:a16="http://schemas.microsoft.com/office/drawing/2014/main" id="{180D3721-9BAD-B6FD-6CE0-6476B9BF0CF7}"/>
              </a:ext>
            </a:extLst>
          </p:cNvPr>
          <p:cNvSpPr>
            <a:spLocks noGrp="1"/>
          </p:cNvSpPr>
          <p:nvPr>
            <p:ph idx="1"/>
          </p:nvPr>
        </p:nvSpPr>
        <p:spPr>
          <a:xfrm>
            <a:off x="1045028" y="2579571"/>
            <a:ext cx="9941319" cy="3562609"/>
          </a:xfrm>
        </p:spPr>
        <p:txBody>
          <a:bodyPr anchor="ctr">
            <a:normAutofit fontScale="92500" lnSpcReduction="10000"/>
          </a:bodyPr>
          <a:lstStyle/>
          <a:p>
            <a:pPr marL="342900" lvl="0" indent="0" algn="just">
              <a:lnSpc>
                <a:spcPct val="130000"/>
              </a:lnSpc>
              <a:spcBef>
                <a:spcPts val="0"/>
              </a:spcBef>
              <a:spcAft>
                <a:spcPts val="800"/>
              </a:spcAft>
              <a:buFont typeface="+mj-lt"/>
              <a:buAutoNum type="alphaLcParenR"/>
            </a:pPr>
            <a:r>
              <a:rPr lang="es-ES" sz="1800" b="1" noProof="0" dirty="0">
                <a:effectLst/>
                <a:latin typeface="Arial" panose="020B0604020202020204" pitchFamily="34" charset="0"/>
                <a:ea typeface="Calibri" panose="020F0502020204030204" pitchFamily="34" charset="0"/>
                <a:cs typeface="Times New Roman" panose="02020603050405020304" pitchFamily="18" charset="0"/>
              </a:rPr>
              <a:t> Cuenta justificativa con aportación de justificantes de gasto</a:t>
            </a:r>
            <a:r>
              <a:rPr lang="es-ES" sz="1800" noProof="0" dirty="0">
                <a:effectLst/>
                <a:latin typeface="Arial" panose="020B0604020202020204" pitchFamily="34" charset="0"/>
                <a:ea typeface="Calibri" panose="020F0502020204030204" pitchFamily="34" charset="0"/>
                <a:cs typeface="Times New Roman" panose="02020603050405020304" pitchFamily="18" charset="0"/>
              </a:rPr>
              <a:t> (art. 72, RD 887/2006):</a:t>
            </a:r>
          </a:p>
          <a:p>
            <a:pPr marL="342900" lvl="0" indent="0" algn="just">
              <a:lnSpc>
                <a:spcPct val="130000"/>
              </a:lnSpc>
              <a:spcBef>
                <a:spcPts val="0"/>
              </a:spcBef>
              <a:spcAft>
                <a:spcPts val="800"/>
              </a:spcAft>
              <a:buNone/>
            </a:pPr>
            <a:endParaRPr lang="es-ES" sz="1800" noProof="0" dirty="0">
              <a:effectLst/>
              <a:latin typeface="Calibri" panose="020F0502020204030204" pitchFamily="34" charset="0"/>
              <a:ea typeface="Calibri" panose="020F0502020204030204" pitchFamily="34" charset="0"/>
              <a:cs typeface="Times New Roman" panose="02020603050405020304" pitchFamily="18" charset="0"/>
            </a:endParaRPr>
          </a:p>
          <a:p>
            <a:pPr lvl="0" indent="0" algn="just">
              <a:lnSpc>
                <a:spcPct val="130000"/>
              </a:lnSpc>
              <a:spcBef>
                <a:spcPts val="0"/>
              </a:spcBef>
            </a:pPr>
            <a:r>
              <a:rPr lang="es-ES" sz="1800" b="1" noProof="0" dirty="0">
                <a:effectLst/>
                <a:latin typeface="Arial" panose="020B0604020202020204" pitchFamily="34" charset="0"/>
                <a:ea typeface="Calibri" panose="020F0502020204030204" pitchFamily="34" charset="0"/>
                <a:cs typeface="Times New Roman" panose="02020603050405020304" pitchFamily="18" charset="0"/>
              </a:rPr>
              <a:t> Memoria Económica</a:t>
            </a:r>
            <a:r>
              <a:rPr lang="es-ES" sz="1800" noProof="0" dirty="0">
                <a:effectLst/>
                <a:latin typeface="Arial" panose="020B0604020202020204" pitchFamily="34" charset="0"/>
                <a:ea typeface="Calibri" panose="020F0502020204030204" pitchFamily="34" charset="0"/>
                <a:cs typeface="Times New Roman" panose="02020603050405020304" pitchFamily="18" charset="0"/>
              </a:rPr>
              <a:t> (Anexos I a VII): Comprende toda la documentación que justifique los </a:t>
            </a:r>
            <a:r>
              <a:rPr lang="es-ES" sz="1800" b="1" noProof="0" dirty="0">
                <a:effectLst/>
                <a:latin typeface="Arial" panose="020B0604020202020204" pitchFamily="34" charset="0"/>
                <a:ea typeface="Calibri" panose="020F0502020204030204" pitchFamily="34" charset="0"/>
                <a:cs typeface="Times New Roman" panose="02020603050405020304" pitchFamily="18" charset="0"/>
              </a:rPr>
              <a:t>gastos y sus correspondientes pagos </a:t>
            </a:r>
            <a:r>
              <a:rPr lang="es-ES" sz="1800" noProof="0" dirty="0">
                <a:effectLst/>
                <a:latin typeface="Arial" panose="020B0604020202020204" pitchFamily="34" charset="0"/>
                <a:ea typeface="Calibri" panose="020F0502020204030204" pitchFamily="34" charset="0"/>
                <a:cs typeface="Times New Roman" panose="02020603050405020304" pitchFamily="18" charset="0"/>
              </a:rPr>
              <a:t>efectuados con cargo a la subvención concedida. Los citados gastos tendrán que adaptarse a los conceptos y partidas de gasto autorizados, así como a la Memoria Explicativa de los proyectos o sus modificaciones autorizadas.</a:t>
            </a:r>
            <a:r>
              <a:rPr lang="es-ES" sz="1800" b="1" noProof="0" dirty="0">
                <a:effectLst/>
                <a:latin typeface="Arial" panose="020B0604020202020204" pitchFamily="34" charset="0"/>
                <a:ea typeface="Calibri" panose="020F0502020204030204" pitchFamily="34" charset="0"/>
                <a:cs typeface="Times New Roman" panose="02020603050405020304" pitchFamily="18" charset="0"/>
              </a:rPr>
              <a:t> </a:t>
            </a:r>
          </a:p>
          <a:p>
            <a:pPr lvl="0" indent="0" algn="just">
              <a:lnSpc>
                <a:spcPct val="130000"/>
              </a:lnSpc>
              <a:spcBef>
                <a:spcPts val="0"/>
              </a:spcBef>
              <a:buNone/>
            </a:pPr>
            <a:endParaRPr lang="es-ES" sz="1800" noProof="0" dirty="0">
              <a:effectLst/>
              <a:latin typeface="Calibri" panose="020F0502020204030204" pitchFamily="34" charset="0"/>
              <a:ea typeface="Calibri" panose="020F0502020204030204" pitchFamily="34" charset="0"/>
              <a:cs typeface="Times New Roman" panose="02020603050405020304" pitchFamily="18" charset="0"/>
            </a:endParaRPr>
          </a:p>
          <a:p>
            <a:pPr lvl="0" indent="0" algn="just">
              <a:lnSpc>
                <a:spcPct val="130000"/>
              </a:lnSpc>
              <a:spcBef>
                <a:spcPts val="0"/>
              </a:spcBef>
              <a:spcAft>
                <a:spcPts val="800"/>
              </a:spcAft>
            </a:pPr>
            <a:r>
              <a:rPr lang="es-ES" sz="1800" b="1" noProof="0" dirty="0">
                <a:effectLst/>
                <a:latin typeface="Arial" panose="020B0604020202020204" pitchFamily="34" charset="0"/>
                <a:ea typeface="Calibri" panose="020F0502020204030204" pitchFamily="34" charset="0"/>
                <a:cs typeface="Times New Roman" panose="02020603050405020304" pitchFamily="18" charset="0"/>
              </a:rPr>
              <a:t> Memoria de Actuación</a:t>
            </a:r>
            <a:r>
              <a:rPr lang="es-ES" sz="1800" noProof="0" dirty="0">
                <a:effectLst/>
                <a:latin typeface="Arial" panose="020B0604020202020204" pitchFamily="34" charset="0"/>
                <a:ea typeface="Calibri" panose="020F0502020204030204" pitchFamily="34" charset="0"/>
                <a:cs typeface="Times New Roman" panose="02020603050405020304" pitchFamily="18" charset="0"/>
              </a:rPr>
              <a:t> (Anexo VIII): Comprende la justificación del cumplimiento de las condiciones impuestas en la concesión de la subvención. Especificará con máximo detalle las actividades realizadas y los resultados obtenidos, así como su relación con justificantes de gasto.</a:t>
            </a:r>
            <a:endParaRPr lang="es-ES"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noProof="0" dirty="0"/>
          </a:p>
        </p:txBody>
      </p:sp>
    </p:spTree>
    <p:extLst>
      <p:ext uri="{BB962C8B-B14F-4D97-AF65-F5344CB8AC3E}">
        <p14:creationId xmlns:p14="http://schemas.microsoft.com/office/powerpoint/2010/main" val="1244424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34607-2DF6-D25A-C88C-13787EBED07C}"/>
              </a:ext>
            </a:extLst>
          </p:cNvPr>
          <p:cNvSpPr>
            <a:spLocks noGrp="1"/>
          </p:cNvSpPr>
          <p:nvPr>
            <p:ph type="title"/>
          </p:nvPr>
        </p:nvSpPr>
        <p:spPr/>
        <p:txBody>
          <a:bodyPr>
            <a:normAutofit fontScale="90000"/>
          </a:bodyPr>
          <a:lstStyle/>
          <a:p>
            <a:r>
              <a:rPr lang="es-ES" noProof="0" dirty="0">
                <a:latin typeface="Arial" panose="020B0604020202020204" pitchFamily="34" charset="0"/>
                <a:cs typeface="Arial" panose="020B0604020202020204" pitchFamily="34" charset="0"/>
              </a:rPr>
              <a:t>Anexos que acompañan la cuenta justificativa</a:t>
            </a:r>
            <a:br>
              <a:rPr lang="es-ES" noProof="0" dirty="0">
                <a:latin typeface="Arial" panose="020B0604020202020204" pitchFamily="34" charset="0"/>
                <a:cs typeface="Arial" panose="020B0604020202020204" pitchFamily="34" charset="0"/>
              </a:rPr>
            </a:br>
            <a:endParaRPr lang="es-ES" sz="1200" u="sng" noProof="0" dirty="0">
              <a:latin typeface="Arial" panose="020B0604020202020204" pitchFamily="34" charset="0"/>
              <a:cs typeface="Arial" panose="020B0604020202020204" pitchFamily="34" charset="0"/>
            </a:endParaRPr>
          </a:p>
        </p:txBody>
      </p:sp>
      <p:graphicFrame>
        <p:nvGraphicFramePr>
          <p:cNvPr id="5" name="Marcador de contenido 2">
            <a:extLst>
              <a:ext uri="{FF2B5EF4-FFF2-40B4-BE49-F238E27FC236}">
                <a16:creationId xmlns:a16="http://schemas.microsoft.com/office/drawing/2014/main" id="{31597CB2-884A-8749-5D65-CBD3715C8B52}"/>
              </a:ext>
            </a:extLst>
          </p:cNvPr>
          <p:cNvGraphicFramePr>
            <a:graphicFrameLocks noGrp="1"/>
          </p:cNvGraphicFramePr>
          <p:nvPr>
            <p:ph idx="1"/>
            <p:extLst>
              <p:ext uri="{D42A27DB-BD31-4B8C-83A1-F6EECF244321}">
                <p14:modId xmlns:p14="http://schemas.microsoft.com/office/powerpoint/2010/main" val="39251847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832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B791632-1FA0-E83C-E25C-925B86E013C1}"/>
              </a:ext>
            </a:extLst>
          </p:cNvPr>
          <p:cNvSpPr txBox="1"/>
          <p:nvPr/>
        </p:nvSpPr>
        <p:spPr>
          <a:xfrm>
            <a:off x="793661" y="34651"/>
            <a:ext cx="10066122" cy="12984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s-ES" sz="3600" kern="1200" noProof="0" dirty="0">
                <a:solidFill>
                  <a:schemeClr val="tx1"/>
                </a:solidFill>
                <a:latin typeface="Arial" panose="020B0604020202020204" pitchFamily="34" charset="0"/>
                <a:ea typeface="+mj-ea"/>
                <a:cs typeface="Arial" panose="020B0604020202020204" pitchFamily="34" charset="0"/>
              </a:rPr>
              <a:t>Anexo I</a:t>
            </a:r>
          </a:p>
        </p:txBody>
      </p:sp>
      <p:sp>
        <p:nvSpPr>
          <p:cNvPr id="2" name="Título 1">
            <a:extLst>
              <a:ext uri="{FF2B5EF4-FFF2-40B4-BE49-F238E27FC236}">
                <a16:creationId xmlns:a16="http://schemas.microsoft.com/office/drawing/2014/main" id="{5C50162F-5230-7597-BBD2-DFADA5F9B127}"/>
              </a:ext>
            </a:extLst>
          </p:cNvPr>
          <p:cNvSpPr>
            <a:spLocks noGrp="1"/>
          </p:cNvSpPr>
          <p:nvPr>
            <p:ph type="title"/>
          </p:nvPr>
        </p:nvSpPr>
        <p:spPr>
          <a:xfrm>
            <a:off x="838200" y="-1777999"/>
            <a:ext cx="10515600" cy="821266"/>
          </a:xfrm>
        </p:spPr>
        <p:txBody>
          <a:bodyPr/>
          <a:lstStyle/>
          <a:p>
            <a:endParaRPr lang="es-ES" noProof="0" dirty="0"/>
          </a:p>
        </p:txBody>
      </p:sp>
      <p:sp>
        <p:nvSpPr>
          <p:cNvPr id="3" name="Marcador de contenido 2">
            <a:extLst>
              <a:ext uri="{FF2B5EF4-FFF2-40B4-BE49-F238E27FC236}">
                <a16:creationId xmlns:a16="http://schemas.microsoft.com/office/drawing/2014/main" id="{DEFB6CA3-50B5-507E-E363-7B85DAB354AA}"/>
              </a:ext>
            </a:extLst>
          </p:cNvPr>
          <p:cNvSpPr>
            <a:spLocks noGrp="1"/>
          </p:cNvSpPr>
          <p:nvPr>
            <p:ph idx="1"/>
          </p:nvPr>
        </p:nvSpPr>
        <p:spPr>
          <a:xfrm>
            <a:off x="793661" y="1771048"/>
            <a:ext cx="4530898" cy="4467911"/>
          </a:xfrm>
        </p:spPr>
        <p:txBody>
          <a:bodyPr vert="horz" lIns="91440" tIns="45720" rIns="91440" bIns="45720" rtlCol="0" anchor="ctr">
            <a:normAutofit/>
          </a:bodyPr>
          <a:lstStyle/>
          <a:p>
            <a:pPr algn="just"/>
            <a:r>
              <a:rPr lang="es-ES" sz="1800" noProof="0" dirty="0">
                <a:latin typeface="Arial" panose="020B0604020202020204" pitchFamily="34" charset="0"/>
                <a:cs typeface="Arial" panose="020B0604020202020204" pitchFamily="34" charset="0"/>
              </a:rPr>
              <a:t>Se atribuirá a cada gasto un </a:t>
            </a:r>
            <a:r>
              <a:rPr lang="es-ES" sz="1800" b="1" noProof="0" dirty="0">
                <a:latin typeface="Arial" panose="020B0604020202020204" pitchFamily="34" charset="0"/>
                <a:cs typeface="Arial" panose="020B0604020202020204" pitchFamily="34" charset="0"/>
              </a:rPr>
              <a:t>número de orden</a:t>
            </a:r>
            <a:r>
              <a:rPr lang="es-ES" sz="1800" noProof="0" dirty="0">
                <a:latin typeface="Arial" panose="020B0604020202020204" pitchFamily="34" charset="0"/>
                <a:cs typeface="Arial" panose="020B0604020202020204" pitchFamily="34" charset="0"/>
              </a:rPr>
              <a:t>.</a:t>
            </a:r>
          </a:p>
          <a:p>
            <a:pPr algn="just"/>
            <a:r>
              <a:rPr lang="es-ES" sz="1800" noProof="0" dirty="0">
                <a:latin typeface="Arial" panose="020B0604020202020204" pitchFamily="34" charset="0"/>
                <a:cs typeface="Arial" panose="020B0604020202020204" pitchFamily="34" charset="0"/>
              </a:rPr>
              <a:t>A los documentos complementarios como contratos de trabajo, que no implican un gasto de por sí, se les atribuirá un número de orden y en el importa total se añadirá </a:t>
            </a:r>
            <a:r>
              <a:rPr lang="es-ES" sz="1800" b="1" noProof="0" dirty="0">
                <a:latin typeface="Arial" panose="020B0604020202020204" pitchFamily="34" charset="0"/>
                <a:cs typeface="Arial" panose="020B0604020202020204" pitchFamily="34" charset="0"/>
              </a:rPr>
              <a:t>“no procede”</a:t>
            </a:r>
            <a:r>
              <a:rPr lang="es-ES" sz="1800" noProof="0" dirty="0">
                <a:latin typeface="Arial" panose="020B0604020202020204" pitchFamily="34" charset="0"/>
                <a:cs typeface="Arial" panose="020B0604020202020204" pitchFamily="34" charset="0"/>
              </a:rPr>
              <a:t>.</a:t>
            </a:r>
          </a:p>
          <a:p>
            <a:pPr algn="just"/>
            <a:r>
              <a:rPr lang="es-ES" sz="1800" noProof="0" dirty="0">
                <a:latin typeface="Arial" panose="020B0604020202020204" pitchFamily="34" charset="0"/>
                <a:cs typeface="Arial" panose="020B0604020202020204" pitchFamily="34" charset="0"/>
              </a:rPr>
              <a:t>No puede </a:t>
            </a:r>
            <a:r>
              <a:rPr lang="es-ES" sz="1800" b="1" noProof="0" dirty="0">
                <a:latin typeface="Arial" panose="020B0604020202020204" pitchFamily="34" charset="0"/>
                <a:cs typeface="Arial" panose="020B0604020202020204" pitchFamily="34" charset="0"/>
              </a:rPr>
              <a:t>superar en 30 días </a:t>
            </a:r>
            <a:r>
              <a:rPr lang="es-ES" sz="1800" noProof="0" dirty="0">
                <a:latin typeface="Arial" panose="020B0604020202020204" pitchFamily="34" charset="0"/>
                <a:cs typeface="Arial" panose="020B0604020202020204" pitchFamily="34" charset="0"/>
              </a:rPr>
              <a:t>la fecha del justificante de pago de la fecha de justificante de gasto, en caso de superarse, debe aportarse motivación.</a:t>
            </a:r>
          </a:p>
          <a:p>
            <a:pPr algn="just"/>
            <a:r>
              <a:rPr lang="es-ES" sz="1800" noProof="0" dirty="0">
                <a:latin typeface="Arial" panose="020B0604020202020204" pitchFamily="34" charset="0"/>
                <a:cs typeface="Arial" panose="020B0604020202020204" pitchFamily="34" charset="0"/>
              </a:rPr>
              <a:t>En </a:t>
            </a:r>
            <a:r>
              <a:rPr lang="es-ES" sz="1800" noProof="0" dirty="0" err="1">
                <a:latin typeface="Arial" panose="020B0604020202020204" pitchFamily="34" charset="0"/>
                <a:cs typeface="Arial" panose="020B0604020202020204" pitchFamily="34" charset="0"/>
              </a:rPr>
              <a:t>nº</a:t>
            </a:r>
            <a:r>
              <a:rPr lang="es-ES" sz="1800" dirty="0">
                <a:latin typeface="Arial" panose="020B0604020202020204" pitchFamily="34" charset="0"/>
                <a:cs typeface="Arial" panose="020B0604020202020204" pitchFamily="34" charset="0"/>
              </a:rPr>
              <a:t> </a:t>
            </a:r>
            <a:r>
              <a:rPr lang="es-ES" sz="1800" noProof="0" dirty="0">
                <a:latin typeface="Arial" panose="020B0604020202020204" pitchFamily="34" charset="0"/>
                <a:cs typeface="Arial" panose="020B0604020202020204" pitchFamily="34" charset="0"/>
              </a:rPr>
              <a:t>de orden de justificante de pago se añadirá el </a:t>
            </a:r>
            <a:r>
              <a:rPr lang="es-ES" sz="1800" noProof="0" dirty="0" err="1">
                <a:latin typeface="Arial" panose="020B0604020202020204" pitchFamily="34" charset="0"/>
                <a:cs typeface="Arial" panose="020B0604020202020204" pitchFamily="34" charset="0"/>
              </a:rPr>
              <a:t>nº</a:t>
            </a:r>
            <a:r>
              <a:rPr lang="es-ES" sz="1800" noProof="0" dirty="0">
                <a:latin typeface="Arial" panose="020B0604020202020204" pitchFamily="34" charset="0"/>
                <a:cs typeface="Arial" panose="020B0604020202020204" pitchFamily="34" charset="0"/>
              </a:rPr>
              <a:t> de orden del documento bancario de pago.</a:t>
            </a:r>
          </a:p>
        </p:txBody>
      </p:sp>
      <p:pic>
        <p:nvPicPr>
          <p:cNvPr id="6" name="Imagen 5">
            <a:extLst>
              <a:ext uri="{FF2B5EF4-FFF2-40B4-BE49-F238E27FC236}">
                <a16:creationId xmlns:a16="http://schemas.microsoft.com/office/drawing/2014/main" id="{E1DBE222-C15C-CA31-AB00-C13FD99EF89D}"/>
              </a:ext>
            </a:extLst>
          </p:cNvPr>
          <p:cNvPicPr>
            <a:picLocks noChangeAspect="1"/>
          </p:cNvPicPr>
          <p:nvPr/>
        </p:nvPicPr>
        <p:blipFill>
          <a:blip r:embed="rId2"/>
          <a:stretch>
            <a:fillRect/>
          </a:stretch>
        </p:blipFill>
        <p:spPr>
          <a:xfrm>
            <a:off x="5775158" y="1771048"/>
            <a:ext cx="5486399" cy="4090737"/>
          </a:xfrm>
          <a:prstGeom prst="rect">
            <a:avLst/>
          </a:prstGeom>
        </p:spPr>
      </p:pic>
    </p:spTree>
    <p:extLst>
      <p:ext uri="{BB962C8B-B14F-4D97-AF65-F5344CB8AC3E}">
        <p14:creationId xmlns:p14="http://schemas.microsoft.com/office/powerpoint/2010/main" val="2409061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7CA3C-9B54-2F65-CC30-7BACC8DB738C}"/>
              </a:ext>
            </a:extLst>
          </p:cNvPr>
          <p:cNvSpPr>
            <a:spLocks noGrp="1"/>
          </p:cNvSpPr>
          <p:nvPr>
            <p:ph type="title"/>
          </p:nvPr>
        </p:nvSpPr>
        <p:spPr>
          <a:xfrm>
            <a:off x="532015" y="3930305"/>
            <a:ext cx="3861960" cy="2437244"/>
          </a:xfrm>
        </p:spPr>
        <p:txBody>
          <a:bodyPr anchor="ctr">
            <a:normAutofit/>
          </a:bodyPr>
          <a:lstStyle/>
          <a:p>
            <a:r>
              <a:rPr lang="es-ES" sz="3600" noProof="0" dirty="0">
                <a:latin typeface="Arial" panose="020B0604020202020204" pitchFamily="34" charset="0"/>
                <a:cs typeface="Arial" panose="020B0604020202020204" pitchFamily="34" charset="0"/>
              </a:rPr>
              <a:t>Personal: Anexo II, III y IV</a:t>
            </a:r>
          </a:p>
        </p:txBody>
      </p:sp>
      <p:sp>
        <p:nvSpPr>
          <p:cNvPr id="3" name="Marcador de contenido 2">
            <a:extLst>
              <a:ext uri="{FF2B5EF4-FFF2-40B4-BE49-F238E27FC236}">
                <a16:creationId xmlns:a16="http://schemas.microsoft.com/office/drawing/2014/main" id="{76F9997A-BFBF-6587-DD5A-E3043C208F1E}"/>
              </a:ext>
            </a:extLst>
          </p:cNvPr>
          <p:cNvSpPr>
            <a:spLocks noGrp="1"/>
          </p:cNvSpPr>
          <p:nvPr>
            <p:ph idx="1"/>
          </p:nvPr>
        </p:nvSpPr>
        <p:spPr>
          <a:xfrm>
            <a:off x="4306185" y="3930304"/>
            <a:ext cx="7443450" cy="2802935"/>
          </a:xfrm>
        </p:spPr>
        <p:txBody>
          <a:bodyPr anchor="ctr">
            <a:normAutofit/>
          </a:bodyPr>
          <a:lstStyle/>
          <a:p>
            <a:pPr algn="just"/>
            <a:r>
              <a:rPr lang="es-ES" sz="2000" noProof="0" dirty="0">
                <a:latin typeface="Arial" panose="020B0604020202020204" pitchFamily="34" charset="0"/>
                <a:cs typeface="Arial" panose="020B0604020202020204" pitchFamily="34" charset="0"/>
              </a:rPr>
              <a:t>Los gastos de personal se incluirán en el Anexo I y II, y dependiendo de su condición en el III o IV.</a:t>
            </a:r>
          </a:p>
          <a:p>
            <a:pPr algn="just"/>
            <a:r>
              <a:rPr lang="es-ES" sz="2000" noProof="0" dirty="0">
                <a:latin typeface="Arial" panose="020B0604020202020204" pitchFamily="34" charset="0"/>
                <a:cs typeface="Arial" panose="020B0604020202020204" pitchFamily="34" charset="0"/>
              </a:rPr>
              <a:t>El máximo de horas imputables son 40h semanales.</a:t>
            </a:r>
          </a:p>
          <a:p>
            <a:pPr algn="just"/>
            <a:r>
              <a:rPr lang="es-ES" sz="2000" noProof="0" dirty="0">
                <a:latin typeface="Arial" panose="020B0604020202020204" pitchFamily="34" charset="0"/>
                <a:cs typeface="Arial" panose="020B0604020202020204" pitchFamily="34" charset="0"/>
              </a:rPr>
              <a:t>El porcentaje de horas de dedicación será acorde a las horas mensuales y al total imputado a la subvención.</a:t>
            </a:r>
          </a:p>
        </p:txBody>
      </p:sp>
      <p:pic>
        <p:nvPicPr>
          <p:cNvPr id="9" name="Imagen 8">
            <a:extLst>
              <a:ext uri="{FF2B5EF4-FFF2-40B4-BE49-F238E27FC236}">
                <a16:creationId xmlns:a16="http://schemas.microsoft.com/office/drawing/2014/main" id="{535091DA-8C8A-E1B6-B2C1-11D276174E85}"/>
              </a:ext>
            </a:extLst>
          </p:cNvPr>
          <p:cNvPicPr>
            <a:picLocks noChangeAspect="1"/>
          </p:cNvPicPr>
          <p:nvPr/>
        </p:nvPicPr>
        <p:blipFill>
          <a:blip r:embed="rId2"/>
          <a:stretch>
            <a:fillRect/>
          </a:stretch>
        </p:blipFill>
        <p:spPr>
          <a:xfrm>
            <a:off x="442365" y="854330"/>
            <a:ext cx="3863819" cy="2802935"/>
          </a:xfrm>
          <a:prstGeom prst="rect">
            <a:avLst/>
          </a:prstGeom>
        </p:spPr>
      </p:pic>
      <p:pic>
        <p:nvPicPr>
          <p:cNvPr id="11" name="Imagen 10">
            <a:extLst>
              <a:ext uri="{FF2B5EF4-FFF2-40B4-BE49-F238E27FC236}">
                <a16:creationId xmlns:a16="http://schemas.microsoft.com/office/drawing/2014/main" id="{6C657F69-548A-9D3A-BAC6-E2F47D79D10E}"/>
              </a:ext>
            </a:extLst>
          </p:cNvPr>
          <p:cNvPicPr>
            <a:picLocks noChangeAspect="1"/>
          </p:cNvPicPr>
          <p:nvPr/>
        </p:nvPicPr>
        <p:blipFill>
          <a:blip r:embed="rId3"/>
          <a:stretch>
            <a:fillRect/>
          </a:stretch>
        </p:blipFill>
        <p:spPr>
          <a:xfrm>
            <a:off x="4306184" y="745007"/>
            <a:ext cx="3711826" cy="2912258"/>
          </a:xfrm>
          <a:prstGeom prst="rect">
            <a:avLst/>
          </a:prstGeom>
        </p:spPr>
      </p:pic>
      <p:pic>
        <p:nvPicPr>
          <p:cNvPr id="13" name="Imagen 12">
            <a:extLst>
              <a:ext uri="{FF2B5EF4-FFF2-40B4-BE49-F238E27FC236}">
                <a16:creationId xmlns:a16="http://schemas.microsoft.com/office/drawing/2014/main" id="{283E6A06-C459-AD53-AFA2-CB6F1BFF3FB8}"/>
              </a:ext>
            </a:extLst>
          </p:cNvPr>
          <p:cNvPicPr>
            <a:picLocks noChangeAspect="1"/>
          </p:cNvPicPr>
          <p:nvPr/>
        </p:nvPicPr>
        <p:blipFill>
          <a:blip r:embed="rId4"/>
          <a:stretch>
            <a:fillRect/>
          </a:stretch>
        </p:blipFill>
        <p:spPr>
          <a:xfrm>
            <a:off x="8218966" y="1087655"/>
            <a:ext cx="3441017" cy="2460288"/>
          </a:xfrm>
          <a:prstGeom prst="rect">
            <a:avLst/>
          </a:prstGeom>
        </p:spPr>
      </p:pic>
    </p:spTree>
    <p:extLst>
      <p:ext uri="{BB962C8B-B14F-4D97-AF65-F5344CB8AC3E}">
        <p14:creationId xmlns:p14="http://schemas.microsoft.com/office/powerpoint/2010/main" val="1204066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56A7E-EFB4-7716-63EF-FC7364F6B571}"/>
              </a:ext>
            </a:extLst>
          </p:cNvPr>
          <p:cNvSpPr>
            <a:spLocks noGrp="1"/>
          </p:cNvSpPr>
          <p:nvPr>
            <p:ph type="title"/>
          </p:nvPr>
        </p:nvSpPr>
        <p:spPr>
          <a:xfrm>
            <a:off x="532015" y="4495568"/>
            <a:ext cx="3861960" cy="1905232"/>
          </a:xfrm>
        </p:spPr>
        <p:txBody>
          <a:bodyPr anchor="ctr">
            <a:normAutofit/>
          </a:bodyPr>
          <a:lstStyle/>
          <a:p>
            <a:r>
              <a:rPr lang="es-ES" sz="3600" noProof="0" dirty="0">
                <a:latin typeface="Arial" panose="020B0604020202020204" pitchFamily="34" charset="0"/>
                <a:cs typeface="Arial" panose="020B0604020202020204" pitchFamily="34" charset="0"/>
              </a:rPr>
              <a:t>Anexo V</a:t>
            </a:r>
          </a:p>
        </p:txBody>
      </p:sp>
      <p:sp>
        <p:nvSpPr>
          <p:cNvPr id="3" name="Marcador de contenido 2">
            <a:extLst>
              <a:ext uri="{FF2B5EF4-FFF2-40B4-BE49-F238E27FC236}">
                <a16:creationId xmlns:a16="http://schemas.microsoft.com/office/drawing/2014/main" id="{996AC5C4-6548-F0DE-A7B3-712AD58ACBD4}"/>
              </a:ext>
            </a:extLst>
          </p:cNvPr>
          <p:cNvSpPr>
            <a:spLocks noGrp="1"/>
          </p:cNvSpPr>
          <p:nvPr>
            <p:ph idx="1"/>
          </p:nvPr>
        </p:nvSpPr>
        <p:spPr>
          <a:xfrm>
            <a:off x="4822290" y="3532473"/>
            <a:ext cx="7239290" cy="2958352"/>
          </a:xfrm>
        </p:spPr>
        <p:txBody>
          <a:bodyPr anchor="ctr">
            <a:noAutofit/>
          </a:bodyPr>
          <a:lstStyle/>
          <a:p>
            <a:pPr algn="just"/>
            <a:endParaRPr lang="es-ES" sz="1400" noProof="0" dirty="0">
              <a:latin typeface="Arial" panose="020B0604020202020204" pitchFamily="34" charset="0"/>
              <a:cs typeface="Arial" panose="020B0604020202020204" pitchFamily="34" charset="0"/>
            </a:endParaRPr>
          </a:p>
          <a:p>
            <a:pPr marL="237490" indent="-285750" algn="just">
              <a:spcAft>
                <a:spcPts val="800"/>
              </a:spcAft>
              <a:buFont typeface="Wingdings" panose="05000000000000000000" pitchFamily="2" charset="2"/>
              <a:buChar char="§"/>
            </a:pPr>
            <a:r>
              <a:rPr lang="es-ES" sz="1600" noProof="0" dirty="0">
                <a:latin typeface="Arial" panose="020B0604020202020204" pitchFamily="34" charset="0"/>
                <a:ea typeface="Calibri" panose="020F0502020204030204" pitchFamily="34" charset="0"/>
                <a:cs typeface="Arial" panose="020B0604020202020204" pitchFamily="34" charset="0"/>
              </a:rPr>
              <a:t>Se aportará una </a:t>
            </a:r>
            <a:r>
              <a:rPr lang="es-ES" sz="1600" noProof="0" dirty="0">
                <a:effectLst/>
                <a:latin typeface="Arial" panose="020B0604020202020204" pitchFamily="34" charset="0"/>
                <a:ea typeface="Calibri" panose="020F0502020204030204" pitchFamily="34" charset="0"/>
                <a:cs typeface="Arial" panose="020B0604020202020204" pitchFamily="34" charset="0"/>
              </a:rPr>
              <a:t>hoja de liquidación de dietas y gastos de viajes por </a:t>
            </a:r>
            <a:r>
              <a:rPr lang="es-ES" sz="1600" b="1" noProof="0" dirty="0">
                <a:effectLst/>
                <a:latin typeface="Arial" panose="020B0604020202020204" pitchFamily="34" charset="0"/>
                <a:ea typeface="Calibri" panose="020F0502020204030204" pitchFamily="34" charset="0"/>
                <a:cs typeface="Arial" panose="020B0604020202020204" pitchFamily="34" charset="0"/>
              </a:rPr>
              <a:t>cada viaje </a:t>
            </a:r>
            <a:r>
              <a:rPr lang="es-ES" sz="1600" noProof="0" dirty="0">
                <a:effectLst/>
                <a:latin typeface="Arial" panose="020B0604020202020204" pitchFamily="34" charset="0"/>
                <a:ea typeface="Calibri" panose="020F0502020204030204" pitchFamily="34" charset="0"/>
                <a:cs typeface="Arial" panose="020B0604020202020204" pitchFamily="34" charset="0"/>
              </a:rPr>
              <a:t>realizado (Anexo V.1). La entidad beneficiaria establecerá un número de referencia consecutivo a cada hoja de liquidación para poder ordenar los viajes. Este número de referencia deberá aparecer en la relación total de dietas y gastos de viajes (Anexo V.2).</a:t>
            </a:r>
          </a:p>
          <a:p>
            <a:pPr marL="237490" indent="-285750" algn="just">
              <a:spcAft>
                <a:spcPts val="800"/>
              </a:spcAft>
              <a:buFont typeface="Wingdings" panose="05000000000000000000" pitchFamily="2"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Incluirá una Relación total de Dietas y gastos de viaje (Anexo V.2) en el que se incluirá el </a:t>
            </a:r>
            <a:r>
              <a:rPr lang="es-ES" sz="1600" b="1" noProof="0" dirty="0">
                <a:effectLst/>
                <a:latin typeface="Arial" panose="020B0604020202020204" pitchFamily="34" charset="0"/>
                <a:ea typeface="Calibri" panose="020F0502020204030204" pitchFamily="34" charset="0"/>
                <a:cs typeface="Arial" panose="020B0604020202020204" pitchFamily="34" charset="0"/>
              </a:rPr>
              <a:t>total de los viajes </a:t>
            </a:r>
            <a:r>
              <a:rPr lang="es-ES" sz="1600" noProof="0" dirty="0">
                <a:effectLst/>
                <a:latin typeface="Arial" panose="020B0604020202020204" pitchFamily="34" charset="0"/>
                <a:ea typeface="Calibri" panose="020F0502020204030204" pitchFamily="34" charset="0"/>
                <a:cs typeface="Arial" panose="020B0604020202020204" pitchFamily="34" charset="0"/>
              </a:rPr>
              <a:t>realizados en el proyecto.</a:t>
            </a:r>
          </a:p>
          <a:p>
            <a:pPr algn="just">
              <a:spcAft>
                <a:spcPts val="800"/>
              </a:spcAft>
              <a:buFont typeface="Wingdings" panose="05000000000000000000" pitchFamily="2" charset="2"/>
              <a:buChar char="§"/>
            </a:pPr>
            <a:r>
              <a:rPr lang="es-ES" sz="1600" noProof="0" dirty="0">
                <a:effectLst/>
                <a:latin typeface="Arial" panose="020B0604020202020204" pitchFamily="34" charset="0"/>
                <a:ea typeface="Calibri" panose="020F0502020204030204" pitchFamily="34" charset="0"/>
                <a:cs typeface="Arial" panose="020B0604020202020204" pitchFamily="34" charset="0"/>
              </a:rPr>
              <a:t> También deberá incorporar los importes con su número de referencia al </a:t>
            </a:r>
            <a:r>
              <a:rPr lang="es-ES" sz="1600" b="1" noProof="0" dirty="0">
                <a:effectLst/>
                <a:latin typeface="Arial" panose="020B0604020202020204" pitchFamily="34" charset="0"/>
                <a:ea typeface="Calibri" panose="020F0502020204030204" pitchFamily="34" charset="0"/>
                <a:cs typeface="Arial" panose="020B0604020202020204" pitchFamily="34" charset="0"/>
              </a:rPr>
              <a:t>Anexo I </a:t>
            </a:r>
            <a:r>
              <a:rPr lang="es-ES" sz="1600" noProof="0" dirty="0">
                <a:effectLst/>
                <a:latin typeface="Arial" panose="020B0604020202020204" pitchFamily="34" charset="0"/>
                <a:ea typeface="Calibri" panose="020F0502020204030204" pitchFamily="34" charset="0"/>
                <a:cs typeface="Arial" panose="020B0604020202020204" pitchFamily="34" charset="0"/>
              </a:rPr>
              <a:t>de relación general de justificantes de gastos y pagos.</a:t>
            </a:r>
          </a:p>
          <a:p>
            <a:pPr algn="just">
              <a:spcAft>
                <a:spcPts val="800"/>
              </a:spcAft>
              <a:buFont typeface="Wingdings" panose="05000000000000000000" pitchFamily="2" charset="2"/>
              <a:buChar char="§"/>
            </a:pPr>
            <a:r>
              <a:rPr lang="es-ES" sz="1600" dirty="0">
                <a:latin typeface="Arial" panose="020B0604020202020204" pitchFamily="34" charset="0"/>
                <a:ea typeface="Calibri" panose="020F0502020204030204" pitchFamily="34" charset="0"/>
                <a:cs typeface="Arial" panose="020B0604020202020204" pitchFamily="34" charset="0"/>
              </a:rPr>
              <a:t>Por ejemplo, si en el Anexo I este gasto tiene el número de orden 10, en el número de referencia de ambos anexos V, pondremos el número 10.</a:t>
            </a:r>
            <a:endParaRPr lang="es-ES" sz="1600" noProof="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A49F729-653F-48E8-7A13-9C9A925BDD8D}"/>
              </a:ext>
            </a:extLst>
          </p:cNvPr>
          <p:cNvPicPr>
            <a:picLocks noChangeAspect="1"/>
          </p:cNvPicPr>
          <p:nvPr/>
        </p:nvPicPr>
        <p:blipFill>
          <a:blip r:embed="rId2"/>
          <a:stretch>
            <a:fillRect/>
          </a:stretch>
        </p:blipFill>
        <p:spPr>
          <a:xfrm>
            <a:off x="1068404" y="364143"/>
            <a:ext cx="4167739" cy="3168330"/>
          </a:xfrm>
          <a:prstGeom prst="rect">
            <a:avLst/>
          </a:prstGeom>
        </p:spPr>
      </p:pic>
      <p:pic>
        <p:nvPicPr>
          <p:cNvPr id="9" name="Imagen 8">
            <a:extLst>
              <a:ext uri="{FF2B5EF4-FFF2-40B4-BE49-F238E27FC236}">
                <a16:creationId xmlns:a16="http://schemas.microsoft.com/office/drawing/2014/main" id="{4820303D-0B00-5208-7011-94421B5EA619}"/>
              </a:ext>
            </a:extLst>
          </p:cNvPr>
          <p:cNvPicPr>
            <a:picLocks noChangeAspect="1"/>
          </p:cNvPicPr>
          <p:nvPr/>
        </p:nvPicPr>
        <p:blipFill>
          <a:blip r:embed="rId3"/>
          <a:stretch>
            <a:fillRect/>
          </a:stretch>
        </p:blipFill>
        <p:spPr>
          <a:xfrm>
            <a:off x="6297264" y="991337"/>
            <a:ext cx="5136795" cy="2172071"/>
          </a:xfrm>
          <a:prstGeom prst="rect">
            <a:avLst/>
          </a:prstGeom>
        </p:spPr>
      </p:pic>
    </p:spTree>
    <p:extLst>
      <p:ext uri="{BB962C8B-B14F-4D97-AF65-F5344CB8AC3E}">
        <p14:creationId xmlns:p14="http://schemas.microsoft.com/office/powerpoint/2010/main" val="3622925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AF574-EA8F-45B8-C6D3-59752BAF8BE9}"/>
              </a:ext>
            </a:extLst>
          </p:cNvPr>
          <p:cNvSpPr>
            <a:spLocks noGrp="1"/>
          </p:cNvSpPr>
          <p:nvPr>
            <p:ph type="title"/>
          </p:nvPr>
        </p:nvSpPr>
        <p:spPr>
          <a:xfrm>
            <a:off x="5894962" y="479493"/>
            <a:ext cx="5458838" cy="1325563"/>
          </a:xfrm>
        </p:spPr>
        <p:txBody>
          <a:bodyPr>
            <a:normAutofit/>
          </a:bodyPr>
          <a:lstStyle/>
          <a:p>
            <a:r>
              <a:rPr lang="es-ES" sz="3600" noProof="0" dirty="0">
                <a:latin typeface="Arial" panose="020B0604020202020204" pitchFamily="34" charset="0"/>
                <a:cs typeface="Arial" panose="020B0604020202020204" pitchFamily="34" charset="0"/>
              </a:rPr>
              <a:t>Anexo</a:t>
            </a:r>
            <a:r>
              <a:rPr lang="es-ES" noProof="0" dirty="0"/>
              <a:t> VI </a:t>
            </a:r>
          </a:p>
        </p:txBody>
      </p:sp>
      <p:sp>
        <p:nvSpPr>
          <p:cNvPr id="3" name="Marcador de contenido 2">
            <a:extLst>
              <a:ext uri="{FF2B5EF4-FFF2-40B4-BE49-F238E27FC236}">
                <a16:creationId xmlns:a16="http://schemas.microsoft.com/office/drawing/2014/main" id="{4E1F8B83-DEA1-A902-D2D2-642692524A4B}"/>
              </a:ext>
            </a:extLst>
          </p:cNvPr>
          <p:cNvSpPr>
            <a:spLocks noGrp="1"/>
          </p:cNvSpPr>
          <p:nvPr>
            <p:ph idx="1"/>
          </p:nvPr>
        </p:nvSpPr>
        <p:spPr>
          <a:xfrm>
            <a:off x="5894962" y="1984443"/>
            <a:ext cx="5458838" cy="4192520"/>
          </a:xfrm>
        </p:spPr>
        <p:txBody>
          <a:bodyPr>
            <a:normAutofit/>
          </a:bodyPr>
          <a:lstStyle/>
          <a:p>
            <a:pPr marL="180340" algn="just">
              <a:spcAft>
                <a:spcPts val="800"/>
              </a:spcAft>
              <a:buNone/>
            </a:pPr>
            <a:r>
              <a:rPr lang="es-ES" sz="1600" noProof="0" dirty="0">
                <a:effectLst/>
                <a:latin typeface="Arial" panose="020B0604020202020204" pitchFamily="34" charset="0"/>
                <a:ea typeface="Calibri" panose="020F0502020204030204" pitchFamily="34" charset="0"/>
                <a:cs typeface="Arial" panose="020B0604020202020204" pitchFamily="34" charset="0"/>
              </a:rPr>
              <a:t>En el Anexo VI el Representante Legal de la entidad beneficiaria deberá certificar:</a:t>
            </a:r>
          </a:p>
          <a:p>
            <a:pPr marL="285750" indent="-285750" algn="just">
              <a:buFont typeface="Courier New" panose="02070309020205020404" pitchFamily="49" charset="0"/>
              <a:buChar char="o"/>
            </a:pPr>
            <a:r>
              <a:rPr lang="es-ES" sz="1600" b="1" noProof="0" dirty="0">
                <a:effectLst/>
                <a:latin typeface="Arial" panose="020B0604020202020204" pitchFamily="34" charset="0"/>
                <a:ea typeface="Calibri" panose="020F0502020204030204" pitchFamily="34" charset="0"/>
                <a:cs typeface="Arial" panose="020B0604020202020204" pitchFamily="34" charset="0"/>
              </a:rPr>
              <a:t>Realización</a:t>
            </a:r>
            <a:r>
              <a:rPr lang="es-ES" sz="1600" noProof="0" dirty="0">
                <a:effectLst/>
                <a:latin typeface="Arial" panose="020B0604020202020204" pitchFamily="34" charset="0"/>
                <a:ea typeface="Calibri" panose="020F0502020204030204" pitchFamily="34" charset="0"/>
                <a:cs typeface="Arial" panose="020B0604020202020204" pitchFamily="34" charset="0"/>
              </a:rPr>
              <a:t> del proyecto subvencionado, de conformidad con lo establecido en la concesión.</a:t>
            </a:r>
            <a:endParaRPr lang="es-ES" sz="1600" noProof="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Courier New" panose="02070309020205020404" pitchFamily="49" charset="0"/>
              <a:buChar char="o"/>
            </a:pPr>
            <a:r>
              <a:rPr lang="es-ES" sz="1600" b="1" noProof="0" dirty="0">
                <a:effectLst/>
                <a:latin typeface="Arial" panose="020B0604020202020204" pitchFamily="34" charset="0"/>
                <a:ea typeface="Calibri" panose="020F0502020204030204" pitchFamily="34" charset="0"/>
                <a:cs typeface="Arial" panose="020B0604020202020204" pitchFamily="34" charset="0"/>
              </a:rPr>
              <a:t>Financiación propia, otras subvenciones públicas o ingresos privados destinados a la financiación del mismo proyecto</a:t>
            </a:r>
            <a:r>
              <a:rPr lang="es-ES" sz="1600" noProof="0" dirty="0">
                <a:effectLst/>
                <a:latin typeface="Arial" panose="020B0604020202020204" pitchFamily="34" charset="0"/>
                <a:ea typeface="Calibri" panose="020F0502020204030204" pitchFamily="34" charset="0"/>
                <a:cs typeface="Arial" panose="020B0604020202020204" pitchFamily="34" charset="0"/>
              </a:rPr>
              <a:t>, junto con su importe obtenido, y la especificación y desglose del reparto de estos fondos. Se justificará, en todo caso, que no se han sufragado el mismo importe con dos tipos de financiación y que no se ha producido una sobrefinanciación de un gasto.</a:t>
            </a:r>
            <a:endParaRPr lang="es-ES" sz="1600" noProof="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Courier New" panose="02070309020205020404" pitchFamily="49" charset="0"/>
              <a:buChar char="o"/>
            </a:pPr>
            <a:r>
              <a:rPr lang="es-ES" sz="1600" b="1" noProof="0" dirty="0">
                <a:effectLst/>
                <a:latin typeface="Arial" panose="020B0604020202020204" pitchFamily="34" charset="0"/>
                <a:ea typeface="Calibri" panose="020F0502020204030204" pitchFamily="34" charset="0"/>
                <a:cs typeface="Arial" panose="020B0604020202020204" pitchFamily="34" charset="0"/>
              </a:rPr>
              <a:t>Rendimientos financieros </a:t>
            </a:r>
            <a:r>
              <a:rPr lang="es-ES" sz="1600" noProof="0" dirty="0">
                <a:effectLst/>
                <a:latin typeface="Arial" panose="020B0604020202020204" pitchFamily="34" charset="0"/>
                <a:ea typeface="Calibri" panose="020F0502020204030204" pitchFamily="34" charset="0"/>
                <a:cs typeface="Arial" panose="020B0604020202020204" pitchFamily="34" charset="0"/>
              </a:rPr>
              <a:t>generados por proyectos y desglose de su aplicación a proyectos subvencionados.</a:t>
            </a:r>
          </a:p>
        </p:txBody>
      </p:sp>
      <p:pic>
        <p:nvPicPr>
          <p:cNvPr id="5" name="Imagen 4">
            <a:extLst>
              <a:ext uri="{FF2B5EF4-FFF2-40B4-BE49-F238E27FC236}">
                <a16:creationId xmlns:a16="http://schemas.microsoft.com/office/drawing/2014/main" id="{821A2FF3-4BF3-A602-FB6E-D806B17E1504}"/>
              </a:ext>
            </a:extLst>
          </p:cNvPr>
          <p:cNvPicPr>
            <a:picLocks noChangeAspect="1"/>
          </p:cNvPicPr>
          <p:nvPr/>
        </p:nvPicPr>
        <p:blipFill>
          <a:blip r:embed="rId2"/>
          <a:stretch>
            <a:fillRect/>
          </a:stretch>
        </p:blipFill>
        <p:spPr>
          <a:xfrm>
            <a:off x="490888" y="1578543"/>
            <a:ext cx="4989675" cy="33443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113737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3F2F4-7F15-794F-EC84-60D76439B155}"/>
              </a:ext>
            </a:extLst>
          </p:cNvPr>
          <p:cNvSpPr>
            <a:spLocks noGrp="1"/>
          </p:cNvSpPr>
          <p:nvPr>
            <p:ph type="title"/>
          </p:nvPr>
        </p:nvSpPr>
        <p:spPr>
          <a:xfrm>
            <a:off x="7239014" y="525982"/>
            <a:ext cx="4282983" cy="1200361"/>
          </a:xfrm>
        </p:spPr>
        <p:txBody>
          <a:bodyPr anchor="b">
            <a:normAutofit/>
          </a:bodyPr>
          <a:lstStyle/>
          <a:p>
            <a:r>
              <a:rPr lang="es-ES" sz="3600" noProof="0" dirty="0">
                <a:latin typeface="Arial" panose="020B0604020202020204" pitchFamily="34" charset="0"/>
                <a:cs typeface="Arial" panose="020B0604020202020204" pitchFamily="34" charset="0"/>
              </a:rPr>
              <a:t>Anexo VII</a:t>
            </a:r>
          </a:p>
        </p:txBody>
      </p:sp>
      <p:sp>
        <p:nvSpPr>
          <p:cNvPr id="3" name="Marcador de contenido 2">
            <a:extLst>
              <a:ext uri="{FF2B5EF4-FFF2-40B4-BE49-F238E27FC236}">
                <a16:creationId xmlns:a16="http://schemas.microsoft.com/office/drawing/2014/main" id="{55B752F6-6256-1DEA-02E5-311432E9933A}"/>
              </a:ext>
            </a:extLst>
          </p:cNvPr>
          <p:cNvSpPr>
            <a:spLocks noGrp="1"/>
          </p:cNvSpPr>
          <p:nvPr>
            <p:ph idx="1"/>
          </p:nvPr>
        </p:nvSpPr>
        <p:spPr>
          <a:xfrm>
            <a:off x="7239012" y="2031101"/>
            <a:ext cx="4282984" cy="3511943"/>
          </a:xfrm>
        </p:spPr>
        <p:txBody>
          <a:bodyPr anchor="ctr">
            <a:normAutofit/>
          </a:bodyPr>
          <a:lstStyle/>
          <a:p>
            <a:pPr algn="just"/>
            <a:r>
              <a:rPr lang="es-ES" sz="1800" noProof="0" dirty="0">
                <a:effectLst/>
                <a:latin typeface="Arial" panose="020B0604020202020204" pitchFamily="34" charset="0"/>
                <a:ea typeface="Calibri" panose="020F0502020204030204" pitchFamily="34" charset="0"/>
              </a:rPr>
              <a:t>Se aportará en el Anexo VII un cuadro resumen</a:t>
            </a:r>
            <a:r>
              <a:rPr lang="es-ES" sz="1800" b="1" noProof="0" dirty="0">
                <a:effectLst/>
                <a:latin typeface="Arial" panose="020B0604020202020204" pitchFamily="34" charset="0"/>
                <a:ea typeface="Calibri" panose="020F0502020204030204" pitchFamily="34" charset="0"/>
              </a:rPr>
              <a:t> </a:t>
            </a:r>
            <a:r>
              <a:rPr lang="es-ES" sz="1800" noProof="0" dirty="0">
                <a:effectLst/>
                <a:latin typeface="Arial" panose="020B0604020202020204" pitchFamily="34" charset="0"/>
                <a:ea typeface="Calibri" panose="020F0502020204030204" pitchFamily="34" charset="0"/>
              </a:rPr>
              <a:t>de gastos de forma desglosada por provincias donde se realizaron los gastos. Si localización fuese inferior a la provincia, se deberá especificarse el municipio, con importes y subtotal, que acumule gastos de distintas localidades de misma provincia.</a:t>
            </a:r>
          </a:p>
          <a:p>
            <a:pPr algn="just"/>
            <a:r>
              <a:rPr lang="es-ES" sz="1800" noProof="0" dirty="0">
                <a:latin typeface="Arial" panose="020B0604020202020204" pitchFamily="34" charset="0"/>
              </a:rPr>
              <a:t>Este Anexo VII debe coincidir con lo imputado según Anexo I.</a:t>
            </a:r>
            <a:endParaRPr lang="es-ES" sz="1800" noProof="0" dirty="0"/>
          </a:p>
        </p:txBody>
      </p:sp>
      <p:pic>
        <p:nvPicPr>
          <p:cNvPr id="5" name="Imagen 4">
            <a:extLst>
              <a:ext uri="{FF2B5EF4-FFF2-40B4-BE49-F238E27FC236}">
                <a16:creationId xmlns:a16="http://schemas.microsoft.com/office/drawing/2014/main" id="{88103479-C982-F993-5EBB-D41D61263587}"/>
              </a:ext>
            </a:extLst>
          </p:cNvPr>
          <p:cNvPicPr>
            <a:picLocks noChangeAspect="1"/>
          </p:cNvPicPr>
          <p:nvPr/>
        </p:nvPicPr>
        <p:blipFill>
          <a:blip r:embed="rId3"/>
          <a:stretch>
            <a:fillRect/>
          </a:stretch>
        </p:blipFill>
        <p:spPr>
          <a:xfrm>
            <a:off x="448316" y="1499191"/>
            <a:ext cx="5810689" cy="3714455"/>
          </a:xfrm>
          <a:prstGeom prst="rect">
            <a:avLst/>
          </a:prstGeom>
        </p:spPr>
      </p:pic>
    </p:spTree>
    <p:extLst>
      <p:ext uri="{BB962C8B-B14F-4D97-AF65-F5344CB8AC3E}">
        <p14:creationId xmlns:p14="http://schemas.microsoft.com/office/powerpoint/2010/main" val="490229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B02DA-05E1-54FC-98B4-F6B8346008AB}"/>
              </a:ext>
            </a:extLst>
          </p:cNvPr>
          <p:cNvSpPr>
            <a:spLocks noGrp="1"/>
          </p:cNvSpPr>
          <p:nvPr>
            <p:ph type="title"/>
          </p:nvPr>
        </p:nvSpPr>
        <p:spPr>
          <a:xfrm>
            <a:off x="640080" y="0"/>
            <a:ext cx="9942716" cy="1554480"/>
          </a:xfrm>
        </p:spPr>
        <p:txBody>
          <a:bodyPr anchor="ctr">
            <a:normAutofit/>
          </a:bodyPr>
          <a:lstStyle/>
          <a:p>
            <a:r>
              <a:rPr lang="es-ES" sz="4800" noProof="0" dirty="0"/>
              <a:t>Justificantes de gasto</a:t>
            </a:r>
          </a:p>
        </p:txBody>
      </p:sp>
      <p:sp>
        <p:nvSpPr>
          <p:cNvPr id="3" name="Marcador de contenido 2">
            <a:extLst>
              <a:ext uri="{FF2B5EF4-FFF2-40B4-BE49-F238E27FC236}">
                <a16:creationId xmlns:a16="http://schemas.microsoft.com/office/drawing/2014/main" id="{478FFF45-BA0C-9432-127F-F349F876E1D3}"/>
              </a:ext>
            </a:extLst>
          </p:cNvPr>
          <p:cNvSpPr>
            <a:spLocks noGrp="1"/>
          </p:cNvSpPr>
          <p:nvPr>
            <p:ph idx="1"/>
          </p:nvPr>
        </p:nvSpPr>
        <p:spPr>
          <a:xfrm>
            <a:off x="640080" y="952901"/>
            <a:ext cx="10823608" cy="5794401"/>
          </a:xfrm>
        </p:spPr>
        <p:txBody>
          <a:bodyPr anchor="ctr">
            <a:normAutofit/>
          </a:bodyPr>
          <a:lstStyle/>
          <a:p>
            <a:pPr marL="0" indent="0" algn="just">
              <a:spcBef>
                <a:spcPts val="0"/>
              </a:spcBef>
              <a:buNone/>
            </a:pPr>
            <a:r>
              <a:rPr lang="es-ES" sz="1600" noProof="0" dirty="0">
                <a:effectLst/>
                <a:latin typeface="Arial" panose="020B0604020202020204" pitchFamily="34" charset="0"/>
                <a:ea typeface="Calibri" panose="020F0502020204030204" pitchFamily="34" charset="0"/>
                <a:cs typeface="Arial" panose="020B0604020202020204" pitchFamily="34" charset="0"/>
              </a:rPr>
              <a:t>1. Todos los justificantes de </a:t>
            </a:r>
            <a:r>
              <a:rPr lang="es-ES" sz="1600" noProof="0" dirty="0">
                <a:latin typeface="Arial" panose="020B0604020202020204" pitchFamily="34" charset="0"/>
                <a:ea typeface="Calibri" panose="020F0502020204030204" pitchFamily="34" charset="0"/>
                <a:cs typeface="Arial" panose="020B0604020202020204" pitchFamily="34" charset="0"/>
              </a:rPr>
              <a:t>g</a:t>
            </a:r>
            <a:r>
              <a:rPr lang="es-ES" sz="1600" noProof="0" dirty="0">
                <a:effectLst/>
                <a:latin typeface="Arial" panose="020B0604020202020204" pitchFamily="34" charset="0"/>
                <a:ea typeface="Calibri" panose="020F0502020204030204" pitchFamily="34" charset="0"/>
                <a:cs typeface="Arial" panose="020B0604020202020204" pitchFamily="34" charset="0"/>
              </a:rPr>
              <a:t>astos </a:t>
            </a:r>
            <a:r>
              <a:rPr lang="es-ES" sz="1600" noProof="0" dirty="0">
                <a:latin typeface="Arial" panose="020B0604020202020204" pitchFamily="34" charset="0"/>
                <a:ea typeface="Calibri" panose="020F0502020204030204" pitchFamily="34" charset="0"/>
                <a:cs typeface="Arial" panose="020B0604020202020204" pitchFamily="34" charset="0"/>
              </a:rPr>
              <a:t>se </a:t>
            </a:r>
            <a:r>
              <a:rPr lang="es-ES" sz="1600" noProof="0" dirty="0">
                <a:effectLst/>
                <a:latin typeface="Arial" panose="020B0604020202020204" pitchFamily="34" charset="0"/>
                <a:ea typeface="Calibri" panose="020F0502020204030204" pitchFamily="34" charset="0"/>
                <a:cs typeface="Arial" panose="020B0604020202020204" pitchFamily="34" charset="0"/>
              </a:rPr>
              <a:t>deberán </a:t>
            </a:r>
            <a:r>
              <a:rPr lang="es-ES" sz="1600" b="1" noProof="0" dirty="0">
                <a:effectLst/>
                <a:latin typeface="Arial" panose="020B0604020202020204" pitchFamily="34" charset="0"/>
                <a:ea typeface="Calibri" panose="020F0502020204030204" pitchFamily="34" charset="0"/>
                <a:cs typeface="Arial" panose="020B0604020202020204" pitchFamily="34" charset="0"/>
              </a:rPr>
              <a:t>aportar escaneados </a:t>
            </a:r>
            <a:r>
              <a:rPr lang="es-ES" sz="1600" noProof="0" dirty="0">
                <a:effectLst/>
                <a:latin typeface="Arial" panose="020B0604020202020204" pitchFamily="34" charset="0"/>
                <a:ea typeface="Calibri" panose="020F0502020204030204" pitchFamily="34" charset="0"/>
                <a:cs typeface="Arial" panose="020B0604020202020204" pitchFamily="34" charset="0"/>
              </a:rPr>
              <a:t>en la cuenta justificativa al órgano concedente o al auditor de cuentas. Podrán ser aportados con mediante un link de descarga o aportando todos los documentos digitalmente</a:t>
            </a:r>
          </a:p>
          <a:p>
            <a:pPr marL="0" indent="0" algn="just">
              <a:spcBef>
                <a:spcPts val="0"/>
              </a:spcBef>
              <a:buNone/>
            </a:pPr>
            <a:endParaRPr lang="es-ES" sz="1600" noProof="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None/>
            </a:pPr>
            <a:r>
              <a:rPr lang="es-ES" sz="1600" noProof="0" dirty="0">
                <a:effectLst/>
                <a:latin typeface="Arial" panose="020B0604020202020204" pitchFamily="34" charset="0"/>
                <a:ea typeface="Calibri" panose="020F0502020204030204" pitchFamily="34" charset="0"/>
                <a:cs typeface="Arial" panose="020B0604020202020204" pitchFamily="34" charset="0"/>
              </a:rPr>
              <a:t>2. Los justificantes de gastos deberán identificar su </a:t>
            </a:r>
            <a:r>
              <a:rPr lang="es-ES" sz="1600" b="1" noProof="0" dirty="0">
                <a:effectLst/>
                <a:latin typeface="Arial" panose="020B0604020202020204" pitchFamily="34" charset="0"/>
                <a:ea typeface="Calibri" panose="020F0502020204030204" pitchFamily="34" charset="0"/>
                <a:cs typeface="Arial" panose="020B0604020202020204" pitchFamily="34" charset="0"/>
              </a:rPr>
              <a:t>vinculación con el proyecto</a:t>
            </a:r>
            <a:r>
              <a:rPr lang="es-ES" sz="1600" noProof="0" dirty="0">
                <a:effectLst/>
                <a:latin typeface="Arial" panose="020B0604020202020204" pitchFamily="34" charset="0"/>
                <a:ea typeface="Calibri" panose="020F0502020204030204" pitchFamily="34" charset="0"/>
                <a:cs typeface="Arial" panose="020B0604020202020204" pitchFamily="34" charset="0"/>
              </a:rPr>
              <a:t> de alguna de la siguiente dos formas:</a:t>
            </a:r>
            <a:endParaRPr lang="es-ES" sz="1600" noProof="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None/>
            </a:pPr>
            <a:r>
              <a:rPr lang="es-ES" sz="1600" noProof="0" dirty="0">
                <a:effectLst/>
                <a:latin typeface="Arial" panose="020B0604020202020204" pitchFamily="34" charset="0"/>
                <a:ea typeface="Calibri" panose="020F0502020204030204" pitchFamily="34" charset="0"/>
                <a:cs typeface="Arial" panose="020B0604020202020204" pitchFamily="34" charset="0"/>
              </a:rPr>
              <a:t>- Mediante la incorporación </a:t>
            </a:r>
            <a:r>
              <a:rPr lang="es-ES" sz="1600" b="1" noProof="0" dirty="0">
                <a:effectLst/>
                <a:latin typeface="Arial" panose="020B0604020202020204" pitchFamily="34" charset="0"/>
                <a:ea typeface="Calibri" panose="020F0502020204030204" pitchFamily="34" charset="0"/>
                <a:cs typeface="Arial" panose="020B0604020202020204" pitchFamily="34" charset="0"/>
              </a:rPr>
              <a:t>del nombre y CIF </a:t>
            </a:r>
            <a:r>
              <a:rPr lang="es-ES" sz="1600" noProof="0" dirty="0">
                <a:effectLst/>
                <a:latin typeface="Arial" panose="020B0604020202020204" pitchFamily="34" charset="0"/>
                <a:ea typeface="Calibri" panose="020F0502020204030204" pitchFamily="34" charset="0"/>
                <a:cs typeface="Arial" panose="020B0604020202020204" pitchFamily="34" charset="0"/>
              </a:rPr>
              <a:t>de la entidad y el </a:t>
            </a:r>
            <a:r>
              <a:rPr lang="es-ES" sz="1600" b="1" noProof="0" dirty="0" err="1">
                <a:effectLst/>
                <a:latin typeface="Arial" panose="020B0604020202020204" pitchFamily="34" charset="0"/>
                <a:ea typeface="Calibri" panose="020F0502020204030204" pitchFamily="34" charset="0"/>
                <a:cs typeface="Arial" panose="020B0604020202020204" pitchFamily="34" charset="0"/>
              </a:rPr>
              <a:t>Nº</a:t>
            </a:r>
            <a:r>
              <a:rPr lang="es-ES" sz="1600" b="1" noProof="0" dirty="0">
                <a:effectLst/>
                <a:latin typeface="Arial" panose="020B0604020202020204" pitchFamily="34" charset="0"/>
                <a:ea typeface="Calibri" panose="020F0502020204030204" pitchFamily="34" charset="0"/>
                <a:cs typeface="Arial" panose="020B0604020202020204" pitchFamily="34" charset="0"/>
              </a:rPr>
              <a:t> de expediente del proyecto </a:t>
            </a:r>
            <a:r>
              <a:rPr lang="es-ES" sz="1600" noProof="0" dirty="0">
                <a:effectLst/>
                <a:latin typeface="Arial" panose="020B0604020202020204" pitchFamily="34" charset="0"/>
                <a:ea typeface="Calibri" panose="020F0502020204030204" pitchFamily="34" charset="0"/>
                <a:cs typeface="Arial" panose="020B0604020202020204" pitchFamily="34" charset="0"/>
              </a:rPr>
              <a:t>dentro del justificante de gasto</a:t>
            </a:r>
          </a:p>
          <a:p>
            <a:pPr algn="just">
              <a:spcBef>
                <a:spcPts val="0"/>
              </a:spcBef>
              <a:buFontTx/>
              <a:buChar char="-"/>
            </a:pPr>
            <a:endParaRPr lang="es-ES" sz="1600" noProof="0"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buNone/>
            </a:pPr>
            <a:r>
              <a:rPr lang="es-ES" sz="1600" noProof="0" dirty="0">
                <a:latin typeface="Arial" panose="020B0604020202020204" pitchFamily="34" charset="0"/>
                <a:ea typeface="Calibri" panose="020F0502020204030204" pitchFamily="34" charset="0"/>
                <a:cs typeface="Arial" panose="020B0604020202020204" pitchFamily="34" charset="0"/>
              </a:rPr>
              <a:t>- </a:t>
            </a:r>
            <a:r>
              <a:rPr lang="es-ES" sz="1600" noProof="0" dirty="0">
                <a:effectLst/>
                <a:latin typeface="Arial" panose="020B0604020202020204" pitchFamily="34" charset="0"/>
                <a:ea typeface="Calibri" panose="020F0502020204030204" pitchFamily="34" charset="0"/>
                <a:cs typeface="Arial" panose="020B0604020202020204" pitchFamily="34" charset="0"/>
              </a:rPr>
              <a:t>Mediante el </a:t>
            </a:r>
            <a:r>
              <a:rPr lang="es-ES" sz="1600" b="1" noProof="0" dirty="0">
                <a:effectLst/>
                <a:latin typeface="Arial" panose="020B0604020202020204" pitchFamily="34" charset="0"/>
                <a:ea typeface="Calibri" panose="020F0502020204030204" pitchFamily="34" charset="0"/>
                <a:cs typeface="Arial" panose="020B0604020202020204" pitchFamily="34" charset="0"/>
              </a:rPr>
              <a:t>sello físico o digital </a:t>
            </a:r>
            <a:r>
              <a:rPr lang="es-ES" sz="1600" noProof="0" dirty="0">
                <a:effectLst/>
                <a:latin typeface="Arial" panose="020B0604020202020204" pitchFamily="34" charset="0"/>
                <a:ea typeface="Calibri" panose="020F0502020204030204" pitchFamily="34" charset="0"/>
                <a:cs typeface="Arial" panose="020B0604020202020204" pitchFamily="34" charset="0"/>
              </a:rPr>
              <a:t>de la entidad beneficiaria impreso sobre el justificante de gasto, con el siguiente contenido mínimo:</a:t>
            </a:r>
          </a:p>
          <a:p>
            <a:pPr lvl="0" algn="just">
              <a:spcBef>
                <a:spcPts val="0"/>
              </a:spcBef>
            </a:pPr>
            <a:r>
              <a:rPr lang="es-ES" sz="1600" noProof="0" dirty="0">
                <a:effectLst/>
                <a:latin typeface="Arial" panose="020B0604020202020204" pitchFamily="34" charset="0"/>
                <a:ea typeface="Calibri" panose="020F0502020204030204" pitchFamily="34" charset="0"/>
                <a:cs typeface="Arial" panose="020B0604020202020204" pitchFamily="34" charset="0"/>
              </a:rPr>
              <a:t>Nombre de la entidad</a:t>
            </a:r>
          </a:p>
          <a:p>
            <a:pPr lvl="0" algn="just">
              <a:spcBef>
                <a:spcPts val="0"/>
              </a:spcBef>
            </a:pPr>
            <a:r>
              <a:rPr lang="es-ES" sz="1600" noProof="0" dirty="0" err="1">
                <a:effectLst/>
                <a:latin typeface="Arial" panose="020B0604020202020204" pitchFamily="34" charset="0"/>
                <a:ea typeface="Calibri" panose="020F0502020204030204" pitchFamily="34" charset="0"/>
                <a:cs typeface="Arial" panose="020B0604020202020204" pitchFamily="34" charset="0"/>
              </a:rPr>
              <a:t>Nº</a:t>
            </a:r>
            <a:r>
              <a:rPr lang="es-ES" sz="1600" noProof="0" dirty="0">
                <a:effectLst/>
                <a:latin typeface="Arial" panose="020B0604020202020204" pitchFamily="34" charset="0"/>
                <a:ea typeface="Calibri" panose="020F0502020204030204" pitchFamily="34" charset="0"/>
                <a:cs typeface="Arial" panose="020B0604020202020204" pitchFamily="34" charset="0"/>
              </a:rPr>
              <a:t> de expediente o el título del proyecto</a:t>
            </a:r>
          </a:p>
          <a:p>
            <a:pPr lvl="0" algn="just">
              <a:spcBef>
                <a:spcPts val="0"/>
              </a:spcBef>
            </a:pPr>
            <a:r>
              <a:rPr lang="es-ES" sz="1600" noProof="0" dirty="0">
                <a:effectLst/>
                <a:latin typeface="Arial" panose="020B0604020202020204" pitchFamily="34" charset="0"/>
                <a:ea typeface="Calibri" panose="020F0502020204030204" pitchFamily="34" charset="0"/>
                <a:cs typeface="Arial" panose="020B0604020202020204" pitchFamily="34" charset="0"/>
              </a:rPr>
              <a:t>Cuantía imputada a la subvención para este gasto en particular</a:t>
            </a:r>
            <a:endParaRPr lang="es-ES" sz="1600" dirty="0">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buNone/>
            </a:pPr>
            <a:endParaRPr lang="es-ES" sz="1600" noProof="0"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buNone/>
            </a:pPr>
            <a:r>
              <a:rPr lang="es-ES" sz="1600" noProof="0" dirty="0">
                <a:latin typeface="Arial" panose="020B0604020202020204" pitchFamily="34" charset="0"/>
                <a:ea typeface="Calibri" panose="020F0502020204030204" pitchFamily="34" charset="0"/>
                <a:cs typeface="Arial" panose="020B0604020202020204" pitchFamily="34" charset="0"/>
              </a:rPr>
              <a:t>3. </a:t>
            </a:r>
            <a:r>
              <a:rPr lang="es-ES" sz="1600" noProof="0" dirty="0">
                <a:effectLst/>
                <a:latin typeface="Arial" panose="020B0604020202020204" pitchFamily="34" charset="0"/>
                <a:ea typeface="Calibri" panose="020F0502020204030204" pitchFamily="34" charset="0"/>
                <a:cs typeface="Arial" panose="020B0604020202020204" pitchFamily="34" charset="0"/>
              </a:rPr>
              <a:t>Además de la vinculación del proyecto, los justificantes de gastos deberán incluir </a:t>
            </a:r>
            <a:r>
              <a:rPr lang="es-ES" sz="1600" b="1" noProof="0" dirty="0">
                <a:effectLst/>
                <a:latin typeface="Arial" panose="020B0604020202020204" pitchFamily="34" charset="0"/>
                <a:ea typeface="Calibri" panose="020F0502020204030204" pitchFamily="34" charset="0"/>
                <a:cs typeface="Arial" panose="020B0604020202020204" pitchFamily="34" charset="0"/>
              </a:rPr>
              <a:t>como mínimo </a:t>
            </a:r>
            <a:r>
              <a:rPr lang="es-ES" sz="1600" noProof="0" dirty="0">
                <a:effectLst/>
                <a:latin typeface="Arial" panose="020B0604020202020204" pitchFamily="34" charset="0"/>
                <a:ea typeface="Calibri" panose="020F0502020204030204" pitchFamily="34" charset="0"/>
                <a:cs typeface="Arial" panose="020B0604020202020204" pitchFamily="34" charset="0"/>
              </a:rPr>
              <a:t>la siguiente información (más en el manual):</a:t>
            </a:r>
          </a:p>
          <a:p>
            <a:pPr lvl="0" algn="just">
              <a:spcBef>
                <a:spcPts val="0"/>
              </a:spcBef>
            </a:pPr>
            <a:r>
              <a:rPr lang="es-ES" sz="1600" noProof="0" dirty="0" err="1">
                <a:effectLst/>
                <a:latin typeface="Arial" panose="020B0604020202020204" pitchFamily="34" charset="0"/>
                <a:ea typeface="Calibri" panose="020F0502020204030204" pitchFamily="34" charset="0"/>
                <a:cs typeface="Arial" panose="020B0604020202020204" pitchFamily="34" charset="0"/>
              </a:rPr>
              <a:t>Nº</a:t>
            </a:r>
            <a:r>
              <a:rPr lang="es-ES" sz="1600" noProof="0" dirty="0">
                <a:effectLst/>
                <a:latin typeface="Arial" panose="020B0604020202020204" pitchFamily="34" charset="0"/>
                <a:ea typeface="Calibri" panose="020F0502020204030204" pitchFamily="34" charset="0"/>
                <a:cs typeface="Arial" panose="020B0604020202020204" pitchFamily="34" charset="0"/>
              </a:rPr>
              <a:t> factura </a:t>
            </a:r>
          </a:p>
          <a:p>
            <a:pPr lvl="0" algn="just">
              <a:spcBef>
                <a:spcPts val="0"/>
              </a:spcBef>
            </a:pPr>
            <a:r>
              <a:rPr lang="es-ES" sz="1600" noProof="0" dirty="0">
                <a:effectLst/>
                <a:latin typeface="Arial" panose="020B0604020202020204" pitchFamily="34" charset="0"/>
                <a:ea typeface="Calibri" panose="020F0502020204030204" pitchFamily="34" charset="0"/>
                <a:cs typeface="Arial" panose="020B0604020202020204" pitchFamily="34" charset="0"/>
              </a:rPr>
              <a:t>Datos identificativos del expedidor y destinatario (nombre, apellidos, denominación o razón social, NIF y domicilio).</a:t>
            </a:r>
          </a:p>
          <a:p>
            <a:pPr lvl="0" algn="just">
              <a:spcBef>
                <a:spcPts val="0"/>
              </a:spcBef>
            </a:pPr>
            <a:r>
              <a:rPr lang="es-ES" sz="1600" noProof="0" dirty="0">
                <a:effectLst/>
                <a:latin typeface="Arial" panose="020B0604020202020204" pitchFamily="34" charset="0"/>
                <a:ea typeface="Calibri" panose="020F0502020204030204" pitchFamily="34" charset="0"/>
                <a:cs typeface="Arial" panose="020B0604020202020204" pitchFamily="34" charset="0"/>
              </a:rPr>
              <a:t>Descripción detallada del gasto</a:t>
            </a:r>
          </a:p>
          <a:p>
            <a:pPr lvl="0" algn="just">
              <a:spcBef>
                <a:spcPts val="0"/>
              </a:spcBef>
            </a:pPr>
            <a:r>
              <a:rPr lang="es-ES" sz="1600" noProof="0" dirty="0">
                <a:effectLst/>
                <a:latin typeface="Arial" panose="020B0604020202020204" pitchFamily="34" charset="0"/>
                <a:ea typeface="Calibri" panose="020F0502020204030204" pitchFamily="34" charset="0"/>
                <a:cs typeface="Arial" panose="020B0604020202020204" pitchFamily="34" charset="0"/>
              </a:rPr>
              <a:t>IVA correspondiente, con el importe desglosado.</a:t>
            </a:r>
          </a:p>
          <a:p>
            <a:endParaRPr lang="es-ES" sz="1300" noProof="0" dirty="0"/>
          </a:p>
        </p:txBody>
      </p:sp>
    </p:spTree>
    <p:extLst>
      <p:ext uri="{BB962C8B-B14F-4D97-AF65-F5344CB8AC3E}">
        <p14:creationId xmlns:p14="http://schemas.microsoft.com/office/powerpoint/2010/main" val="238660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EEDB-DE5E-9F49-521E-20543DBBCBDB}"/>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E953B8B5-F71C-12B5-53A1-A8FDBE1667B7}"/>
              </a:ext>
            </a:extLst>
          </p:cNvPr>
          <p:cNvSpPr txBox="1"/>
          <p:nvPr/>
        </p:nvSpPr>
        <p:spPr>
          <a:xfrm>
            <a:off x="875414" y="1492524"/>
            <a:ext cx="9427535" cy="4078039"/>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ES" sz="2000" noProof="0" dirty="0">
              <a:latin typeface="Arial" panose="020B0604020202020204" pitchFamily="34" charset="0"/>
              <a:cs typeface="Arial" panose="020B0604020202020204" pitchFamily="34" charset="0"/>
            </a:endParaRPr>
          </a:p>
          <a:p>
            <a:pPr marL="800100" lvl="1" indent="-342900" algn="just">
              <a:lnSpc>
                <a:spcPct val="120000"/>
              </a:lnSpc>
              <a:spcAft>
                <a:spcPts val="600"/>
              </a:spcAft>
              <a:buFont typeface="Symbol" panose="05050102010706020507" pitchFamily="18" charset="2"/>
              <a:buChar char=""/>
            </a:pPr>
            <a:r>
              <a:rPr lang="es-ES" sz="2000" b="1" dirty="0">
                <a:effectLst/>
                <a:latin typeface="Arial" panose="020B0604020202020204" pitchFamily="34" charset="0"/>
                <a:ea typeface="Times New Roman" panose="02020603050405020304" pitchFamily="18" charset="0"/>
                <a:cs typeface="Arial" panose="020B0604020202020204" pitchFamily="34" charset="0"/>
              </a:rPr>
              <a:t>Orden Bases Reguladoras </a:t>
            </a:r>
            <a:r>
              <a:rPr lang="es-ES" sz="2000" dirty="0">
                <a:effectLst/>
                <a:latin typeface="Arial" panose="020B0604020202020204" pitchFamily="34" charset="0"/>
                <a:ea typeface="Times New Roman" panose="02020603050405020304" pitchFamily="18" charset="0"/>
                <a:cs typeface="Arial" panose="020B0604020202020204" pitchFamily="34" charset="0"/>
              </a:rPr>
              <a:t>(elementos básicos de subvención)</a:t>
            </a:r>
          </a:p>
          <a:p>
            <a:pPr lvl="1" algn="just">
              <a:lnSpc>
                <a:spcPct val="120000"/>
              </a:lnSpc>
              <a:spcAft>
                <a:spcPts val="600"/>
              </a:spcAft>
            </a:pP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20000"/>
              </a:lnSpc>
              <a:spcAft>
                <a:spcPts val="600"/>
              </a:spcAft>
              <a:buFont typeface="Symbol" panose="05050102010706020507" pitchFamily="18" charset="2"/>
              <a:buChar char=""/>
            </a:pPr>
            <a:r>
              <a:rPr lang="es-ES" sz="2000" dirty="0">
                <a:effectLst/>
                <a:latin typeface="Arial" panose="020B0604020202020204" pitchFamily="34" charset="0"/>
                <a:ea typeface="Times New Roman" panose="02020603050405020304" pitchFamily="18" charset="0"/>
                <a:cs typeface="Arial" panose="020B0604020202020204" pitchFamily="34" charset="0"/>
              </a:rPr>
              <a:t>Resolución </a:t>
            </a:r>
            <a:r>
              <a:rPr lang="es-ES" sz="2000" b="1" dirty="0">
                <a:effectLst/>
                <a:latin typeface="Arial" panose="020B0604020202020204" pitchFamily="34" charset="0"/>
                <a:ea typeface="Times New Roman" panose="02020603050405020304" pitchFamily="18" charset="0"/>
                <a:cs typeface="Arial" panose="020B0604020202020204" pitchFamily="34" charset="0"/>
              </a:rPr>
              <a:t>Convocatoria </a:t>
            </a:r>
            <a:r>
              <a:rPr lang="es-ES" sz="2000" dirty="0">
                <a:effectLst/>
                <a:latin typeface="Arial" panose="020B0604020202020204" pitchFamily="34" charset="0"/>
                <a:ea typeface="Times New Roman" panose="02020603050405020304" pitchFamily="18" charset="0"/>
                <a:cs typeface="Arial" panose="020B0604020202020204" pitchFamily="34" charset="0"/>
              </a:rPr>
              <a:t>(desarrollo orden y procedimiento)</a:t>
            </a:r>
          </a:p>
          <a:p>
            <a:pPr marL="800100" lvl="1" indent="-342900" algn="just">
              <a:lnSpc>
                <a:spcPct val="120000"/>
              </a:lnSpc>
              <a:spcAft>
                <a:spcPts val="600"/>
              </a:spcAft>
              <a:buFont typeface="Symbol" panose="05050102010706020507" pitchFamily="18" charset="2"/>
              <a:buChar char=""/>
            </a:pP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20000"/>
              </a:lnSpc>
              <a:spcAft>
                <a:spcPts val="600"/>
              </a:spcAft>
              <a:buFont typeface="Symbol" panose="05050102010706020507" pitchFamily="18" charset="2"/>
              <a:buChar char=""/>
            </a:pPr>
            <a:r>
              <a:rPr lang="es-ES" sz="2000" dirty="0">
                <a:effectLst/>
                <a:latin typeface="Arial" panose="020B0604020202020204" pitchFamily="34" charset="0"/>
                <a:ea typeface="Times New Roman" panose="02020603050405020304" pitchFamily="18" charset="0"/>
                <a:cs typeface="Arial" panose="020B0604020202020204" pitchFamily="34" charset="0"/>
              </a:rPr>
              <a:t>Resolución </a:t>
            </a:r>
            <a:r>
              <a:rPr lang="es-ES" sz="2000" b="1" dirty="0">
                <a:effectLst/>
                <a:latin typeface="Arial" panose="020B0604020202020204" pitchFamily="34" charset="0"/>
                <a:ea typeface="Times New Roman" panose="02020603050405020304" pitchFamily="18" charset="0"/>
                <a:cs typeface="Arial" panose="020B0604020202020204" pitchFamily="34" charset="0"/>
              </a:rPr>
              <a:t>Concesión </a:t>
            </a:r>
            <a:r>
              <a:rPr lang="es-ES" sz="2000" dirty="0">
                <a:effectLst/>
                <a:latin typeface="Arial" panose="020B0604020202020204" pitchFamily="34" charset="0"/>
                <a:ea typeface="Times New Roman" panose="02020603050405020304" pitchFamily="18" charset="0"/>
                <a:cs typeface="Arial" panose="020B0604020202020204" pitchFamily="34" charset="0"/>
              </a:rPr>
              <a:t>(beneficiarias, importes, inadmisión)</a:t>
            </a:r>
          </a:p>
          <a:p>
            <a:pPr marL="800100" lvl="1" indent="-342900" algn="just">
              <a:lnSpc>
                <a:spcPct val="120000"/>
              </a:lnSpc>
              <a:spcAft>
                <a:spcPts val="600"/>
              </a:spcAft>
              <a:buFont typeface="Symbol" panose="05050102010706020507" pitchFamily="18" charset="2"/>
              <a:buChar char=""/>
            </a:pP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20000"/>
              </a:lnSpc>
              <a:spcAft>
                <a:spcPts val="600"/>
              </a:spcAft>
              <a:buFont typeface="Symbol" panose="05050102010706020507" pitchFamily="18" charset="2"/>
              <a:buChar char=""/>
            </a:pPr>
            <a:r>
              <a:rPr lang="es-ES" sz="2000" b="1" dirty="0">
                <a:effectLst/>
                <a:latin typeface="Arial" panose="020B0604020202020204" pitchFamily="34" charset="0"/>
                <a:ea typeface="Times New Roman" panose="02020603050405020304" pitchFamily="18" charset="0"/>
                <a:cs typeface="Arial" panose="020B0604020202020204" pitchFamily="34" charset="0"/>
              </a:rPr>
              <a:t>Manual de Justificación </a:t>
            </a:r>
            <a:r>
              <a:rPr lang="es-ES" sz="2000" dirty="0">
                <a:effectLst/>
                <a:latin typeface="Arial" panose="020B0604020202020204" pitchFamily="34" charset="0"/>
                <a:ea typeface="Times New Roman" panose="02020603050405020304" pitchFamily="18" charset="0"/>
                <a:cs typeface="Arial" panose="020B0604020202020204" pitchFamily="34" charset="0"/>
              </a:rPr>
              <a:t>(reglas específicas de justificación)</a:t>
            </a:r>
          </a:p>
          <a:p>
            <a:r>
              <a:rPr lang="es-ES" noProof="0" dirty="0"/>
              <a:t> </a:t>
            </a:r>
          </a:p>
          <a:p>
            <a:endParaRPr lang="es-ES" noProof="0" dirty="0"/>
          </a:p>
        </p:txBody>
      </p:sp>
      <p:sp>
        <p:nvSpPr>
          <p:cNvPr id="5" name="CuadroTexto 4">
            <a:extLst>
              <a:ext uri="{FF2B5EF4-FFF2-40B4-BE49-F238E27FC236}">
                <a16:creationId xmlns:a16="http://schemas.microsoft.com/office/drawing/2014/main" id="{FC350A26-DEA9-7E38-AE00-955ECD29F990}"/>
              </a:ext>
            </a:extLst>
          </p:cNvPr>
          <p:cNvSpPr txBox="1"/>
          <p:nvPr/>
        </p:nvSpPr>
        <p:spPr>
          <a:xfrm>
            <a:off x="875413" y="541402"/>
            <a:ext cx="7906447" cy="553998"/>
          </a:xfrm>
          <a:prstGeom prst="rect">
            <a:avLst/>
          </a:prstGeom>
          <a:noFill/>
        </p:spPr>
        <p:txBody>
          <a:bodyPr wrap="square" rtlCol="0">
            <a:spAutoFit/>
          </a:bodyPr>
          <a:lstStyle/>
          <a:p>
            <a:r>
              <a:rPr lang="es-ES" sz="3000" b="1" dirty="0"/>
              <a:t>Regulación específica de la Subvención</a:t>
            </a:r>
            <a:endParaRPr lang="es-ES" sz="3000" b="1" noProof="0" dirty="0"/>
          </a:p>
        </p:txBody>
      </p:sp>
    </p:spTree>
    <p:extLst>
      <p:ext uri="{BB962C8B-B14F-4D97-AF65-F5344CB8AC3E}">
        <p14:creationId xmlns:p14="http://schemas.microsoft.com/office/powerpoint/2010/main" val="441628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48BFE-145A-9FFB-30D2-CD9C8F693B9C}"/>
              </a:ext>
            </a:extLst>
          </p:cNvPr>
          <p:cNvSpPr>
            <a:spLocks noGrp="1"/>
          </p:cNvSpPr>
          <p:nvPr>
            <p:ph type="title"/>
          </p:nvPr>
        </p:nvSpPr>
        <p:spPr>
          <a:xfrm>
            <a:off x="1043631" y="809898"/>
            <a:ext cx="9942716" cy="1554480"/>
          </a:xfrm>
        </p:spPr>
        <p:txBody>
          <a:bodyPr anchor="ctr">
            <a:normAutofit/>
          </a:bodyPr>
          <a:lstStyle/>
          <a:p>
            <a:r>
              <a:rPr lang="es-ES" sz="4800" noProof="0" dirty="0">
                <a:latin typeface="Arial" panose="020B0604020202020204" pitchFamily="34" charset="0"/>
                <a:cs typeface="Arial" panose="020B0604020202020204" pitchFamily="34" charset="0"/>
              </a:rPr>
              <a:t>Justificantes de pago</a:t>
            </a:r>
          </a:p>
        </p:txBody>
      </p:sp>
      <p:sp>
        <p:nvSpPr>
          <p:cNvPr id="3" name="Marcador de contenido 2">
            <a:extLst>
              <a:ext uri="{FF2B5EF4-FFF2-40B4-BE49-F238E27FC236}">
                <a16:creationId xmlns:a16="http://schemas.microsoft.com/office/drawing/2014/main" id="{F299711C-AC21-4799-10B9-5EA22AA4F562}"/>
              </a:ext>
            </a:extLst>
          </p:cNvPr>
          <p:cNvSpPr>
            <a:spLocks noGrp="1"/>
          </p:cNvSpPr>
          <p:nvPr>
            <p:ph idx="1"/>
          </p:nvPr>
        </p:nvSpPr>
        <p:spPr>
          <a:xfrm>
            <a:off x="1045028" y="2502568"/>
            <a:ext cx="9941319" cy="3975234"/>
          </a:xfrm>
        </p:spPr>
        <p:txBody>
          <a:bodyPr anchor="ctr">
            <a:normAutofit/>
          </a:bodyPr>
          <a:lstStyle/>
          <a:p>
            <a:pPr marL="0" indent="0" algn="just">
              <a:spcAft>
                <a:spcPts val="800"/>
              </a:spcAft>
              <a:buNone/>
            </a:pPr>
            <a:r>
              <a:rPr lang="es-ES" sz="1600" dirty="0">
                <a:latin typeface="Arial" panose="020B0604020202020204" pitchFamily="34" charset="0"/>
                <a:ea typeface="Calibri" panose="020F0502020204030204" pitchFamily="34" charset="0"/>
                <a:cs typeface="Arial" panose="020B0604020202020204" pitchFamily="34" charset="0"/>
              </a:rPr>
              <a:t>1. </a:t>
            </a:r>
            <a:r>
              <a:rPr lang="es-ES" sz="1600" noProof="0" dirty="0">
                <a:effectLst/>
                <a:latin typeface="Arial" panose="020B0604020202020204" pitchFamily="34" charset="0"/>
                <a:ea typeface="Calibri" panose="020F0502020204030204" pitchFamily="34" charset="0"/>
                <a:cs typeface="Arial" panose="020B0604020202020204" pitchFamily="34" charset="0"/>
              </a:rPr>
              <a:t>Se deberán aportar todos los </a:t>
            </a:r>
            <a:r>
              <a:rPr lang="es-ES" sz="1600" b="1" noProof="0" dirty="0">
                <a:effectLst/>
                <a:latin typeface="Arial" panose="020B0604020202020204" pitchFamily="34" charset="0"/>
                <a:ea typeface="Calibri" panose="020F0502020204030204" pitchFamily="34" charset="0"/>
                <a:cs typeface="Arial" panose="020B0604020202020204" pitchFamily="34" charset="0"/>
              </a:rPr>
              <a:t>justificantes de </a:t>
            </a:r>
            <a:r>
              <a:rPr lang="es-ES" sz="1600" b="1" noProof="0" dirty="0">
                <a:latin typeface="Arial" panose="020B0604020202020204" pitchFamily="34" charset="0"/>
                <a:ea typeface="Calibri" panose="020F0502020204030204" pitchFamily="34" charset="0"/>
                <a:cs typeface="Arial" panose="020B0604020202020204" pitchFamily="34" charset="0"/>
              </a:rPr>
              <a:t>p</a:t>
            </a:r>
            <a:r>
              <a:rPr lang="es-ES" sz="1600" b="1" noProof="0" dirty="0">
                <a:effectLst/>
                <a:latin typeface="Arial" panose="020B0604020202020204" pitchFamily="34" charset="0"/>
                <a:ea typeface="Calibri" panose="020F0502020204030204" pitchFamily="34" charset="0"/>
                <a:cs typeface="Arial" panose="020B0604020202020204" pitchFamily="34" charset="0"/>
              </a:rPr>
              <a:t>agos</a:t>
            </a:r>
            <a:r>
              <a:rPr lang="es-ES" sz="1600" noProof="0" dirty="0">
                <a:effectLst/>
                <a:latin typeface="Arial" panose="020B0604020202020204" pitchFamily="34" charset="0"/>
                <a:ea typeface="Calibri" panose="020F0502020204030204" pitchFamily="34" charset="0"/>
                <a:cs typeface="Arial" panose="020B0604020202020204" pitchFamily="34" charset="0"/>
              </a:rPr>
              <a:t> y su </a:t>
            </a:r>
            <a:r>
              <a:rPr lang="es-ES" sz="1600" b="1" noProof="0" dirty="0">
                <a:effectLst/>
                <a:latin typeface="Arial" panose="020B0604020202020204" pitchFamily="34" charset="0"/>
                <a:ea typeface="Calibri" panose="020F0502020204030204" pitchFamily="34" charset="0"/>
                <a:cs typeface="Arial" panose="020B0604020202020204" pitchFamily="34" charset="0"/>
              </a:rPr>
              <a:t>relación numérica que los vincule a su justificante de gasto </a:t>
            </a:r>
            <a:r>
              <a:rPr lang="es-ES" sz="1600" noProof="0" dirty="0">
                <a:effectLst/>
                <a:latin typeface="Arial" panose="020B0604020202020204" pitchFamily="34" charset="0"/>
                <a:ea typeface="Calibri" panose="020F0502020204030204" pitchFamily="34" charset="0"/>
                <a:cs typeface="Arial" panose="020B0604020202020204" pitchFamily="34" charset="0"/>
              </a:rPr>
              <a:t>correspondiente. </a:t>
            </a:r>
          </a:p>
          <a:p>
            <a:pPr marL="0" indent="0" algn="just">
              <a:spcAft>
                <a:spcPts val="800"/>
              </a:spcAft>
              <a:buNone/>
            </a:pPr>
            <a:r>
              <a:rPr lang="es-ES" sz="1600" noProof="0" dirty="0">
                <a:effectLst/>
                <a:latin typeface="Arial" panose="020B0604020202020204" pitchFamily="34" charset="0"/>
                <a:ea typeface="Calibri" panose="020F0502020204030204" pitchFamily="34" charset="0"/>
                <a:cs typeface="Arial" panose="020B0604020202020204" pitchFamily="34" charset="0"/>
              </a:rPr>
              <a:t>2. Los justificantes de </a:t>
            </a:r>
            <a:r>
              <a:rPr lang="es-ES" sz="1600" dirty="0">
                <a:latin typeface="Arial" panose="020B0604020202020204" pitchFamily="34" charset="0"/>
                <a:ea typeface="Calibri" panose="020F0502020204030204" pitchFamily="34" charset="0"/>
                <a:cs typeface="Arial" panose="020B0604020202020204" pitchFamily="34" charset="0"/>
              </a:rPr>
              <a:t>pagos</a:t>
            </a:r>
            <a:r>
              <a:rPr lang="es-ES" sz="1600" noProof="0" dirty="0">
                <a:effectLst/>
                <a:latin typeface="Arial" panose="020B0604020202020204" pitchFamily="34" charset="0"/>
                <a:ea typeface="Calibri" panose="020F0502020204030204" pitchFamily="34" charset="0"/>
                <a:cs typeface="Arial" panose="020B0604020202020204" pitchFamily="34" charset="0"/>
              </a:rPr>
              <a:t> deberán incluir como mínimo la siguiente información:</a:t>
            </a:r>
          </a:p>
          <a:p>
            <a:pPr marL="342900" lvl="0" indent="-342900" algn="just">
              <a:buFont typeface="+mj-lt"/>
              <a:buAutoNum type="alphaLcParenR"/>
            </a:pPr>
            <a:r>
              <a:rPr lang="es-ES" sz="1600" noProof="0" dirty="0">
                <a:effectLst/>
                <a:latin typeface="Arial" panose="020B0604020202020204" pitchFamily="34" charset="0"/>
                <a:ea typeface="Calibri" panose="020F0502020204030204" pitchFamily="34" charset="0"/>
                <a:cs typeface="Arial" panose="020B0604020202020204" pitchFamily="34" charset="0"/>
              </a:rPr>
              <a:t>Si es en metálico: Sello de pagado por el expedidor de la factura y su fecha de pago, o recibí con firma original del receptor</a:t>
            </a:r>
          </a:p>
          <a:p>
            <a:pPr marL="342900" lvl="0" indent="-342900" algn="just">
              <a:buFont typeface="+mj-lt"/>
              <a:buAutoNum type="alphaLcParenR"/>
            </a:pPr>
            <a:r>
              <a:rPr lang="es-ES" sz="1600" noProof="0" dirty="0">
                <a:effectLst/>
                <a:latin typeface="Arial" panose="020B0604020202020204" pitchFamily="34" charset="0"/>
                <a:ea typeface="Calibri" panose="020F0502020204030204" pitchFamily="34" charset="0"/>
                <a:cs typeface="Arial" panose="020B0604020202020204" pitchFamily="34" charset="0"/>
              </a:rPr>
              <a:t>Si es por transferencia bancaria: Comprobante bancario con desglose de cada de pago y su identificación con cada justificante de gasto correspondiente.</a:t>
            </a:r>
          </a:p>
          <a:p>
            <a:pPr marL="342900" lvl="0" indent="-342900" algn="just">
              <a:spcAft>
                <a:spcPts val="800"/>
              </a:spcAft>
              <a:buFont typeface="+mj-lt"/>
              <a:buAutoNum type="alphaLcParenR"/>
            </a:pPr>
            <a:r>
              <a:rPr lang="es-ES" sz="1600" noProof="0" dirty="0">
                <a:effectLst/>
                <a:latin typeface="Arial" panose="020B0604020202020204" pitchFamily="34" charset="0"/>
                <a:ea typeface="Calibri" panose="020F0502020204030204" pitchFamily="34" charset="0"/>
                <a:cs typeface="Arial" panose="020B0604020202020204" pitchFamily="34" charset="0"/>
              </a:rPr>
              <a:t>Si es telemáticamente</a:t>
            </a:r>
            <a:r>
              <a:rPr lang="es-ES" sz="1600" b="1" noProof="0" dirty="0">
                <a:effectLst/>
                <a:latin typeface="Arial" panose="020B0604020202020204" pitchFamily="34" charset="0"/>
                <a:ea typeface="Calibri" panose="020F0502020204030204" pitchFamily="34" charset="0"/>
                <a:cs typeface="Arial" panose="020B0604020202020204" pitchFamily="34" charset="0"/>
              </a:rPr>
              <a:t> </a:t>
            </a:r>
            <a:r>
              <a:rPr lang="es-ES" sz="1600" noProof="0" dirty="0">
                <a:effectLst/>
                <a:latin typeface="Arial" panose="020B0604020202020204" pitchFamily="34" charset="0"/>
                <a:ea typeface="Calibri" panose="020F0502020204030204" pitchFamily="34" charset="0"/>
                <a:cs typeface="Arial" panose="020B0604020202020204" pitchFamily="34" charset="0"/>
              </a:rPr>
              <a:t>(nóminas abonadas por transferencia bancaria, cotizaciones SS, ingresos por retenciones IRPF): Comprobante bancario con identificación de la vinculación con cada pago.</a:t>
            </a:r>
          </a:p>
          <a:p>
            <a:endParaRPr lang="es-ES" sz="1700" noProof="0" dirty="0"/>
          </a:p>
        </p:txBody>
      </p:sp>
    </p:spTree>
    <p:extLst>
      <p:ext uri="{BB962C8B-B14F-4D97-AF65-F5344CB8AC3E}">
        <p14:creationId xmlns:p14="http://schemas.microsoft.com/office/powerpoint/2010/main" val="1110295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4668B-29F7-A4B6-E321-84EC050B047F}"/>
              </a:ext>
            </a:extLst>
          </p:cNvPr>
          <p:cNvSpPr>
            <a:spLocks noGrp="1"/>
          </p:cNvSpPr>
          <p:nvPr>
            <p:ph type="title"/>
          </p:nvPr>
        </p:nvSpPr>
        <p:spPr>
          <a:xfrm>
            <a:off x="1043631" y="809898"/>
            <a:ext cx="10173010" cy="1554480"/>
          </a:xfrm>
        </p:spPr>
        <p:txBody>
          <a:bodyPr anchor="ctr">
            <a:normAutofit/>
          </a:bodyPr>
          <a:lstStyle/>
          <a:p>
            <a:r>
              <a:rPr lang="es-ES" sz="4800" noProof="0" dirty="0">
                <a:latin typeface="Arial" panose="020B0604020202020204" pitchFamily="34" charset="0"/>
                <a:cs typeface="Arial" panose="020B0604020202020204" pitchFamily="34" charset="0"/>
              </a:rPr>
              <a:t>Presupuesto de gastos autorizados</a:t>
            </a:r>
          </a:p>
        </p:txBody>
      </p:sp>
      <p:graphicFrame>
        <p:nvGraphicFramePr>
          <p:cNvPr id="4" name="Marcador de contenido 3">
            <a:extLst>
              <a:ext uri="{FF2B5EF4-FFF2-40B4-BE49-F238E27FC236}">
                <a16:creationId xmlns:a16="http://schemas.microsoft.com/office/drawing/2014/main" id="{37775EBE-266B-B89B-F15F-A534053E4FF7}"/>
              </a:ext>
            </a:extLst>
          </p:cNvPr>
          <p:cNvGraphicFramePr>
            <a:graphicFrameLocks noGrp="1"/>
          </p:cNvGraphicFramePr>
          <p:nvPr>
            <p:ph idx="1"/>
            <p:extLst>
              <p:ext uri="{D42A27DB-BD31-4B8C-83A1-F6EECF244321}">
                <p14:modId xmlns:p14="http://schemas.microsoft.com/office/powerpoint/2010/main" val="1142516392"/>
              </p:ext>
            </p:extLst>
          </p:nvPr>
        </p:nvGraphicFramePr>
        <p:xfrm>
          <a:off x="994347" y="3017519"/>
          <a:ext cx="10198950" cy="3209904"/>
        </p:xfrm>
        <a:graphic>
          <a:graphicData uri="http://schemas.openxmlformats.org/drawingml/2006/table">
            <a:tbl>
              <a:tblPr firstRow="1" firstCol="1" bandRow="1">
                <a:tableStyleId>{5C22544A-7EE6-4342-B048-85BDC9FD1C3A}</a:tableStyleId>
              </a:tblPr>
              <a:tblGrid>
                <a:gridCol w="10198950">
                  <a:extLst>
                    <a:ext uri="{9D8B030D-6E8A-4147-A177-3AD203B41FA5}">
                      <a16:colId xmlns:a16="http://schemas.microsoft.com/office/drawing/2014/main" val="2996785940"/>
                    </a:ext>
                  </a:extLst>
                </a:gridCol>
              </a:tblGrid>
              <a:tr h="267492">
                <a:tc>
                  <a:txBody>
                    <a:bodyPr/>
                    <a:lstStyle/>
                    <a:p>
                      <a:pPr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A) Gastos de Personal</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1792817697"/>
                  </a:ext>
                </a:extLst>
              </a:tr>
              <a:tr h="267492">
                <a:tc>
                  <a:txBody>
                    <a:bodyPr/>
                    <a:lstStyle/>
                    <a:p>
                      <a:pPr>
                        <a:lnSpc>
                          <a:spcPct val="120000"/>
                        </a:lnSpc>
                        <a:spcAft>
                          <a:spcPts val="800"/>
                        </a:spcAft>
                        <a:buNone/>
                      </a:pPr>
                      <a:r>
                        <a:rPr lang="es-ES" sz="1300" noProof="0" dirty="0">
                          <a:effectLst/>
                          <a:latin typeface="Arial" panose="020B0604020202020204" pitchFamily="34" charset="0"/>
                          <a:cs typeface="Arial" panose="020B0604020202020204" pitchFamily="34" charset="0"/>
                        </a:rPr>
                        <a:t>B) Gastos de Actividades</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905076780"/>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1º. Artículos de consumo, suministros y servicios generales.</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1923361076"/>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2º. Alquiler de bienes inmuebles utilizados para el desarrollo del proyecto.</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3177594440"/>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3º. Dietas y gastos de viajes</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3392456014"/>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4º. Gastos de adquisición o alquiler de material inventariable y bibliográfico.</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3377509817"/>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5º. Material fungible como papelería, consumibles u otros.</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1105578658"/>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6º. Gastos financieros, asesoría jurídica o financiera, notariales o registrales, periciales </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2561169378"/>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6º.1. Informe de Auditor</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1342268173"/>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7º. Otros gastos</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4059692125"/>
                  </a:ext>
                </a:extLst>
              </a:tr>
              <a:tr h="267492">
                <a:tc>
                  <a:txBody>
                    <a:bodyPr/>
                    <a:lstStyle/>
                    <a:p>
                      <a:pPr marL="226060"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7º.1. Subcontratación</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965248440"/>
                  </a:ext>
                </a:extLst>
              </a:tr>
              <a:tr h="267492">
                <a:tc>
                  <a:txBody>
                    <a:bodyPr/>
                    <a:lstStyle/>
                    <a:p>
                      <a:pPr algn="just">
                        <a:lnSpc>
                          <a:spcPct val="120000"/>
                        </a:lnSpc>
                        <a:spcAft>
                          <a:spcPts val="800"/>
                        </a:spcAft>
                        <a:buNone/>
                      </a:pPr>
                      <a:r>
                        <a:rPr lang="es-ES" sz="1300" noProof="0" dirty="0">
                          <a:effectLst/>
                          <a:latin typeface="Arial" panose="020B0604020202020204" pitchFamily="34" charset="0"/>
                          <a:cs typeface="Arial" panose="020B0604020202020204" pitchFamily="34" charset="0"/>
                        </a:rPr>
                        <a:t>C)  Gastos de Funcionamiento Ordinario (no aplica para Entidades Locales)</a:t>
                      </a:r>
                      <a:endParaRPr lang="es-ES" sz="1400" noProof="0" dirty="0">
                        <a:effectLst/>
                        <a:latin typeface="Arial" panose="020B0604020202020204" pitchFamily="34" charset="0"/>
                        <a:ea typeface="Calibri" panose="020F0502020204030204" pitchFamily="34" charset="0"/>
                        <a:cs typeface="Arial" panose="020B0604020202020204" pitchFamily="34" charset="0"/>
                      </a:endParaRPr>
                    </a:p>
                  </a:txBody>
                  <a:tcPr marL="57649" marR="57649" marT="0" marB="0" anchor="ctr"/>
                </a:tc>
                <a:extLst>
                  <a:ext uri="{0D108BD9-81ED-4DB2-BD59-A6C34878D82A}">
                    <a16:rowId xmlns:a16="http://schemas.microsoft.com/office/drawing/2014/main" val="2565526913"/>
                  </a:ext>
                </a:extLst>
              </a:tr>
            </a:tbl>
          </a:graphicData>
        </a:graphic>
      </p:graphicFrame>
    </p:spTree>
    <p:extLst>
      <p:ext uri="{BB962C8B-B14F-4D97-AF65-F5344CB8AC3E}">
        <p14:creationId xmlns:p14="http://schemas.microsoft.com/office/powerpoint/2010/main" val="2390742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1C81E-6BEA-CBFF-346C-274DB7889EA5}"/>
              </a:ext>
            </a:extLst>
          </p:cNvPr>
          <p:cNvSpPr>
            <a:spLocks noGrp="1"/>
          </p:cNvSpPr>
          <p:nvPr>
            <p:ph type="title"/>
          </p:nvPr>
        </p:nvSpPr>
        <p:spPr>
          <a:xfrm>
            <a:off x="686834" y="1153572"/>
            <a:ext cx="3200400" cy="4461163"/>
          </a:xfrm>
        </p:spPr>
        <p:txBody>
          <a:bodyPr>
            <a:normAutofit/>
          </a:bodyPr>
          <a:lstStyle/>
          <a:p>
            <a:r>
              <a:rPr lang="es-ES" noProof="0" dirty="0">
                <a:solidFill>
                  <a:srgbClr val="FFFFFF"/>
                </a:solidFill>
              </a:rPr>
              <a:t>Concepto: Gastos de personal</a:t>
            </a:r>
          </a:p>
        </p:txBody>
      </p:sp>
      <p:sp>
        <p:nvSpPr>
          <p:cNvPr id="3" name="Marcador de contenido 2">
            <a:extLst>
              <a:ext uri="{FF2B5EF4-FFF2-40B4-BE49-F238E27FC236}">
                <a16:creationId xmlns:a16="http://schemas.microsoft.com/office/drawing/2014/main" id="{A7EA7775-8AB2-A96E-14EE-9C5600F284D7}"/>
              </a:ext>
            </a:extLst>
          </p:cNvPr>
          <p:cNvSpPr>
            <a:spLocks noGrp="1"/>
          </p:cNvSpPr>
          <p:nvPr>
            <p:ph idx="1"/>
          </p:nvPr>
        </p:nvSpPr>
        <p:spPr>
          <a:xfrm>
            <a:off x="686834" y="1645920"/>
            <a:ext cx="10666965" cy="5043638"/>
          </a:xfrm>
        </p:spPr>
        <p:txBody>
          <a:bodyPr anchor="ctr">
            <a:normAutofit/>
          </a:bodyPr>
          <a:lstStyle/>
          <a:p>
            <a:pPr marL="0" indent="0" algn="just">
              <a:spcBef>
                <a:spcPts val="0"/>
              </a:spcBef>
              <a:buNone/>
            </a:pPr>
            <a:r>
              <a:rPr lang="es-ES" sz="1600" noProof="0" dirty="0">
                <a:effectLst/>
                <a:latin typeface="Arial" panose="020B0604020202020204" pitchFamily="34" charset="0"/>
                <a:ea typeface="Aptos" panose="020B0004020202020204" pitchFamily="34" charset="0"/>
                <a:cs typeface="Arial" panose="020B0604020202020204" pitchFamily="34" charset="0"/>
              </a:rPr>
              <a:t>1. En el concepto de Personal se incluirán gastos derivados del pago de retribuciones al personal de entidad vinculado al proyecto mediante</a:t>
            </a:r>
            <a:r>
              <a:rPr lang="es-ES" sz="1600" b="1" noProof="0" dirty="0">
                <a:effectLst/>
                <a:latin typeface="Arial" panose="020B0604020202020204" pitchFamily="34" charset="0"/>
                <a:ea typeface="Aptos" panose="020B0004020202020204" pitchFamily="34" charset="0"/>
                <a:cs typeface="Arial" panose="020B0604020202020204" pitchFamily="34" charset="0"/>
              </a:rPr>
              <a:t> contrato laboral </a:t>
            </a:r>
            <a:r>
              <a:rPr lang="es-ES" sz="1600" noProof="0" dirty="0">
                <a:effectLst/>
                <a:latin typeface="Arial" panose="020B0604020202020204" pitchFamily="34" charset="0"/>
                <a:ea typeface="Aptos" panose="020B0004020202020204" pitchFamily="34" charset="0"/>
                <a:cs typeface="Arial" panose="020B0604020202020204" pitchFamily="34" charset="0"/>
              </a:rPr>
              <a:t>(fijo o eventual), así como las del personal</a:t>
            </a:r>
            <a:r>
              <a:rPr lang="es-ES" sz="1600" dirty="0">
                <a:latin typeface="Arial" panose="020B0604020202020204" pitchFamily="34" charset="0"/>
                <a:ea typeface="Aptos" panose="020B0004020202020204" pitchFamily="34" charset="0"/>
                <a:cs typeface="Arial" panose="020B0604020202020204" pitchFamily="34" charset="0"/>
              </a:rPr>
              <a:t> </a:t>
            </a:r>
            <a:r>
              <a:rPr lang="es-ES" sz="1600" noProof="0" dirty="0">
                <a:effectLst/>
                <a:latin typeface="Arial" panose="020B0604020202020204" pitchFamily="34" charset="0"/>
                <a:ea typeface="Aptos" panose="020B0004020202020204" pitchFamily="34" charset="0"/>
                <a:cs typeface="Arial" panose="020B0604020202020204" pitchFamily="34" charset="0"/>
              </a:rPr>
              <a:t>ajeno a la entidad con </a:t>
            </a:r>
            <a:r>
              <a:rPr lang="es-ES" sz="1600" b="1" noProof="0" dirty="0">
                <a:effectLst/>
                <a:latin typeface="Arial" panose="020B0604020202020204" pitchFamily="34" charset="0"/>
                <a:ea typeface="Aptos" panose="020B0004020202020204" pitchFamily="34" charset="0"/>
                <a:cs typeface="Arial" panose="020B0604020202020204" pitchFamily="34" charset="0"/>
              </a:rPr>
              <a:t>contrato de arrendamiento de servicios</a:t>
            </a:r>
            <a:r>
              <a:rPr lang="es-ES" sz="1600" noProof="0" dirty="0">
                <a:effectLst/>
                <a:latin typeface="Arial" panose="020B0604020202020204" pitchFamily="34" charset="0"/>
                <a:ea typeface="Aptos" panose="020B0004020202020204" pitchFamily="34" charset="0"/>
                <a:cs typeface="Arial" panose="020B0604020202020204" pitchFamily="34" charset="0"/>
              </a:rPr>
              <a:t>.</a:t>
            </a:r>
          </a:p>
          <a:p>
            <a:pPr marL="0" indent="0" algn="just">
              <a:spcBef>
                <a:spcPts val="0"/>
              </a:spcBef>
              <a:buNone/>
            </a:pPr>
            <a:endParaRPr lang="es-ES" sz="1600" noProof="0" dirty="0">
              <a:effectLst/>
              <a:latin typeface="Arial" panose="020B0604020202020204" pitchFamily="34" charset="0"/>
              <a:ea typeface="Aptos" panose="020B0004020202020204" pitchFamily="34" charset="0"/>
              <a:cs typeface="Arial" panose="020B0604020202020204" pitchFamily="34" charset="0"/>
            </a:endParaRPr>
          </a:p>
          <a:p>
            <a:pPr marL="0" indent="0" algn="just">
              <a:spcBef>
                <a:spcPts val="0"/>
              </a:spcBef>
              <a:buNone/>
            </a:pPr>
            <a:r>
              <a:rPr lang="es-ES" sz="1600" noProof="0" dirty="0">
                <a:latin typeface="Arial" panose="020B0604020202020204" pitchFamily="34" charset="0"/>
                <a:ea typeface="Aptos" panose="020B0004020202020204" pitchFamily="34" charset="0"/>
                <a:cs typeface="Arial" panose="020B0604020202020204" pitchFamily="34" charset="0"/>
              </a:rPr>
              <a:t>2. L</a:t>
            </a:r>
            <a:r>
              <a:rPr lang="es-ES" sz="1600" noProof="0" dirty="0">
                <a:effectLst/>
                <a:latin typeface="Arial" panose="020B0604020202020204" pitchFamily="34" charset="0"/>
                <a:ea typeface="Aptos" panose="020B0004020202020204" pitchFamily="34" charset="0"/>
                <a:cs typeface="Arial" panose="020B0604020202020204" pitchFamily="34" charset="0"/>
              </a:rPr>
              <a:t>a </a:t>
            </a:r>
            <a:r>
              <a:rPr lang="es-ES" sz="1600" b="1" noProof="0" dirty="0">
                <a:effectLst/>
                <a:latin typeface="Arial" panose="020B0604020202020204" pitchFamily="34" charset="0"/>
                <a:ea typeface="Aptos" panose="020B0004020202020204" pitchFamily="34" charset="0"/>
                <a:cs typeface="Arial" panose="020B0604020202020204" pitchFamily="34" charset="0"/>
              </a:rPr>
              <a:t>tabla salarial </a:t>
            </a:r>
            <a:r>
              <a:rPr lang="es-ES" sz="1600" noProof="0" dirty="0">
                <a:effectLst/>
                <a:latin typeface="Arial" panose="020B0604020202020204" pitchFamily="34" charset="0"/>
                <a:ea typeface="Aptos" panose="020B0004020202020204" pitchFamily="34" charset="0"/>
                <a:cs typeface="Arial" panose="020B0604020202020204" pitchFamily="34" charset="0"/>
              </a:rPr>
              <a:t>establecida en la convocatoria, establece el límite máximo imputable a la subvención de </a:t>
            </a:r>
            <a:r>
              <a:rPr lang="es-ES" sz="1600" b="1" noProof="0" dirty="0">
                <a:effectLst/>
                <a:latin typeface="Arial" panose="020B0604020202020204" pitchFamily="34" charset="0"/>
                <a:ea typeface="Aptos" panose="020B0004020202020204" pitchFamily="34" charset="0"/>
                <a:cs typeface="Arial" panose="020B0604020202020204" pitchFamily="34" charset="0"/>
              </a:rPr>
              <a:t>retribuciones brutas anuales</a:t>
            </a:r>
            <a:r>
              <a:rPr lang="es-ES" sz="1600" noProof="0" dirty="0">
                <a:effectLst/>
                <a:latin typeface="Arial" panose="020B0604020202020204" pitchFamily="34" charset="0"/>
                <a:ea typeface="Aptos" panose="020B0004020202020204" pitchFamily="34" charset="0"/>
                <a:cs typeface="Arial" panose="020B0604020202020204" pitchFamily="34" charset="0"/>
              </a:rPr>
              <a:t>, incluidos todo tipo complementos salariales de cuantía fija o carácter habitual. En caso de superar este tope, el restante importe deberá ser abonado con cargo a la financiación propia de la entidad. </a:t>
            </a:r>
          </a:p>
          <a:p>
            <a:pPr marL="0" indent="0" algn="just">
              <a:spcBef>
                <a:spcPts val="0"/>
              </a:spcBef>
              <a:buNone/>
            </a:pPr>
            <a:endParaRPr lang="es-ES" sz="1600" noProof="0" dirty="0">
              <a:effectLst/>
              <a:latin typeface="Arial" panose="020B0604020202020204" pitchFamily="34" charset="0"/>
              <a:ea typeface="Aptos" panose="020B0004020202020204" pitchFamily="34" charset="0"/>
              <a:cs typeface="Arial" panose="020B0604020202020204" pitchFamily="34" charset="0"/>
            </a:endParaRPr>
          </a:p>
          <a:p>
            <a:pPr marL="0" indent="0" algn="just">
              <a:spcBef>
                <a:spcPts val="0"/>
              </a:spcBef>
              <a:buNone/>
            </a:pPr>
            <a:r>
              <a:rPr lang="es-ES" sz="1600" noProof="0" dirty="0">
                <a:effectLst/>
                <a:latin typeface="Arial" panose="020B0604020202020204" pitchFamily="34" charset="0"/>
                <a:ea typeface="Aptos" panose="020B0004020202020204" pitchFamily="34" charset="0"/>
                <a:cs typeface="Arial" panose="020B0604020202020204" pitchFamily="34" charset="0"/>
              </a:rPr>
              <a:t>A estas retribuciones </a:t>
            </a:r>
            <a:r>
              <a:rPr lang="es-ES" sz="1600" b="1" noProof="0" dirty="0">
                <a:effectLst/>
                <a:latin typeface="Arial" panose="020B0604020202020204" pitchFamily="34" charset="0"/>
                <a:ea typeface="Aptos" panose="020B0004020202020204" pitchFamily="34" charset="0"/>
                <a:cs typeface="Arial" panose="020B0604020202020204" pitchFamily="34" charset="0"/>
              </a:rPr>
              <a:t>se sumarán las cotizaciones </a:t>
            </a:r>
            <a:r>
              <a:rPr lang="es-ES" sz="1600" noProof="0" dirty="0">
                <a:effectLst/>
                <a:latin typeface="Arial" panose="020B0604020202020204" pitchFamily="34" charset="0"/>
                <a:ea typeface="Aptos" panose="020B0004020202020204" pitchFamily="34" charset="0"/>
                <a:cs typeface="Arial" panose="020B0604020202020204" pitchFamily="34" charset="0"/>
              </a:rPr>
              <a:t>por trabajador a la Seguridad Social y los seguros sociales correspondientes a la empresa, y su total constituirá el gasto subvencionable. Solo podrá ser imputado a la subvención las cotizaciones de la Seguridad Social vinculadas con las retribuciones tope de la tabla salarial establecida en la Convocatoria. </a:t>
            </a:r>
          </a:p>
          <a:p>
            <a:pPr marL="0" indent="0" algn="just">
              <a:spcBef>
                <a:spcPts val="0"/>
              </a:spcBef>
              <a:buNone/>
            </a:pPr>
            <a:endParaRPr lang="es-ES" sz="1600" noProof="0" dirty="0">
              <a:effectLst/>
              <a:latin typeface="Arial" panose="020B0604020202020204" pitchFamily="34" charset="0"/>
              <a:ea typeface="Aptos" panose="020B0004020202020204" pitchFamily="34" charset="0"/>
              <a:cs typeface="Arial" panose="020B0604020202020204" pitchFamily="34" charset="0"/>
            </a:endParaRPr>
          </a:p>
          <a:p>
            <a:pPr marL="0" indent="0" algn="just">
              <a:spcBef>
                <a:spcPts val="0"/>
              </a:spcBef>
              <a:buNone/>
            </a:pPr>
            <a:r>
              <a:rPr lang="es-ES" sz="1600" noProof="0" dirty="0">
                <a:latin typeface="Arial" panose="020B0604020202020204" pitchFamily="34" charset="0"/>
                <a:ea typeface="Aptos" panose="020B0004020202020204" pitchFamily="34" charset="0"/>
                <a:cs typeface="Arial" panose="020B0604020202020204" pitchFamily="34" charset="0"/>
              </a:rPr>
              <a:t>3</a:t>
            </a:r>
            <a:r>
              <a:rPr lang="es-ES" sz="1600" noProof="0" dirty="0">
                <a:effectLst/>
                <a:latin typeface="Arial" panose="020B0604020202020204" pitchFamily="34" charset="0"/>
                <a:ea typeface="Aptos" panose="020B0004020202020204" pitchFamily="34" charset="0"/>
                <a:cs typeface="Arial" panose="020B0604020202020204" pitchFamily="34" charset="0"/>
              </a:rPr>
              <a:t>. No serán subvencionables cualquier tipo de gasto relacionado con las actividades o actuaciones de los miembros de las Juntas Directivas, Consejos de Dirección, socios o directores de las entidades beneficiarias </a:t>
            </a:r>
            <a:r>
              <a:rPr lang="es-ES" sz="1600" b="1" noProof="0" dirty="0">
                <a:effectLst/>
                <a:latin typeface="Arial" panose="020B0604020202020204" pitchFamily="34" charset="0"/>
                <a:ea typeface="Aptos" panose="020B0004020202020204" pitchFamily="34" charset="0"/>
                <a:cs typeface="Arial" panose="020B0604020202020204" pitchFamily="34" charset="0"/>
              </a:rPr>
              <a:t>en condición de tales. </a:t>
            </a:r>
          </a:p>
          <a:p>
            <a:pPr marL="0" indent="0" algn="just">
              <a:spcBef>
                <a:spcPts val="0"/>
              </a:spcBef>
              <a:buNone/>
            </a:pPr>
            <a:endParaRPr lang="es-ES" sz="1600" noProof="0" dirty="0">
              <a:effectLst/>
              <a:latin typeface="Arial" panose="020B0604020202020204" pitchFamily="34" charset="0"/>
              <a:ea typeface="Aptos" panose="020B0004020202020204" pitchFamily="34" charset="0"/>
              <a:cs typeface="Arial" panose="020B0604020202020204" pitchFamily="34" charset="0"/>
            </a:endParaRPr>
          </a:p>
          <a:p>
            <a:pPr marL="0" indent="0" algn="just">
              <a:spcBef>
                <a:spcPts val="0"/>
              </a:spcBef>
              <a:buNone/>
            </a:pPr>
            <a:r>
              <a:rPr lang="es-ES" sz="1600" noProof="0" dirty="0">
                <a:effectLst/>
                <a:latin typeface="Arial" panose="020B0604020202020204" pitchFamily="34" charset="0"/>
                <a:ea typeface="Aptos" panose="020B0004020202020204" pitchFamily="34" charset="0"/>
                <a:cs typeface="Arial" panose="020B0604020202020204" pitchFamily="34" charset="0"/>
              </a:rPr>
              <a:t>4. No se podrá imputar </a:t>
            </a:r>
            <a:r>
              <a:rPr lang="es-ES" sz="1600" b="1" noProof="0" dirty="0">
                <a:effectLst/>
                <a:latin typeface="Arial" panose="020B0604020202020204" pitchFamily="34" charset="0"/>
                <a:ea typeface="Aptos" panose="020B0004020202020204" pitchFamily="34" charset="0"/>
                <a:cs typeface="Arial" panose="020B0604020202020204" pitchFamily="34" charset="0"/>
              </a:rPr>
              <a:t>más del 50% </a:t>
            </a:r>
            <a:r>
              <a:rPr lang="es-ES" sz="1600" noProof="0" dirty="0">
                <a:effectLst/>
                <a:latin typeface="Arial" panose="020B0604020202020204" pitchFamily="34" charset="0"/>
                <a:ea typeface="Aptos" panose="020B0004020202020204" pitchFamily="34" charset="0"/>
                <a:cs typeface="Arial" panose="020B0604020202020204" pitchFamily="34" charset="0"/>
              </a:rPr>
              <a:t>de horas de trabajo total del proyecto subvencionado a </a:t>
            </a:r>
            <a:r>
              <a:rPr lang="es-ES" sz="1600" b="1" noProof="0" dirty="0">
                <a:effectLst/>
                <a:latin typeface="Arial" panose="020B0604020202020204" pitchFamily="34" charset="0"/>
                <a:ea typeface="Aptos" panose="020B0004020202020204" pitchFamily="34" charset="0"/>
                <a:cs typeface="Arial" panose="020B0604020202020204" pitchFamily="34" charset="0"/>
              </a:rPr>
              <a:t>personal becario</a:t>
            </a:r>
            <a:r>
              <a:rPr lang="es-ES" sz="1600" noProof="0" dirty="0">
                <a:effectLst/>
                <a:latin typeface="Arial" panose="020B0604020202020204" pitchFamily="34" charset="0"/>
                <a:ea typeface="Aptos" panose="020B0004020202020204" pitchFamily="34" charset="0"/>
                <a:cs typeface="Arial" panose="020B0604020202020204" pitchFamily="34" charset="0"/>
              </a:rPr>
              <a:t>.</a:t>
            </a:r>
          </a:p>
          <a:p>
            <a:pPr marL="0" indent="0" algn="just">
              <a:spcBef>
                <a:spcPts val="0"/>
              </a:spcBef>
              <a:buNone/>
            </a:pPr>
            <a:endParaRPr lang="es-ES" sz="1600" dirty="0">
              <a:latin typeface="Arial" panose="020B0604020202020204" pitchFamily="34" charset="0"/>
              <a:ea typeface="Aptos" panose="020B0004020202020204" pitchFamily="34" charset="0"/>
              <a:cs typeface="Arial" panose="020B0604020202020204" pitchFamily="34" charset="0"/>
            </a:endParaRPr>
          </a:p>
          <a:p>
            <a:pPr marL="0" indent="0" algn="just">
              <a:spcBef>
                <a:spcPts val="0"/>
              </a:spcBef>
              <a:buNone/>
            </a:pPr>
            <a:r>
              <a:rPr lang="es-ES" sz="1600" noProof="0" dirty="0">
                <a:effectLst/>
                <a:latin typeface="Arial" panose="020B0604020202020204" pitchFamily="34" charset="0"/>
                <a:ea typeface="Aptos" panose="020B0004020202020204" pitchFamily="34" charset="0"/>
                <a:cs typeface="Arial" panose="020B0604020202020204" pitchFamily="34" charset="0"/>
              </a:rPr>
              <a:t>5. Para el personal laboral investigador contratado por las Universidades públicas, se deberá tener en cuenta las limitaciones de la regla 17.10 del manual de justificaciones publicado en la web.</a:t>
            </a:r>
          </a:p>
          <a:p>
            <a:endParaRPr lang="es-ES" sz="1500" noProof="0" dirty="0"/>
          </a:p>
        </p:txBody>
      </p:sp>
      <p:sp>
        <p:nvSpPr>
          <p:cNvPr id="4" name="CuadroTexto 3">
            <a:extLst>
              <a:ext uri="{FF2B5EF4-FFF2-40B4-BE49-F238E27FC236}">
                <a16:creationId xmlns:a16="http://schemas.microsoft.com/office/drawing/2014/main" id="{B75CAB55-86AC-2074-7EED-788A46808844}"/>
              </a:ext>
            </a:extLst>
          </p:cNvPr>
          <p:cNvSpPr txBox="1"/>
          <p:nvPr/>
        </p:nvSpPr>
        <p:spPr>
          <a:xfrm>
            <a:off x="1039528" y="606392"/>
            <a:ext cx="6025415" cy="646331"/>
          </a:xfrm>
          <a:prstGeom prst="rect">
            <a:avLst/>
          </a:prstGeom>
          <a:noFill/>
        </p:spPr>
        <p:txBody>
          <a:bodyPr wrap="square" rtlCol="0">
            <a:spAutoFit/>
          </a:bodyPr>
          <a:lstStyle/>
          <a:p>
            <a:r>
              <a:rPr lang="es-ES" sz="3600" dirty="0">
                <a:latin typeface="Arial" panose="020B0604020202020204" pitchFamily="34" charset="0"/>
                <a:cs typeface="Arial" panose="020B0604020202020204" pitchFamily="34" charset="0"/>
              </a:rPr>
              <a:t>Concepto: Personal</a:t>
            </a:r>
          </a:p>
        </p:txBody>
      </p:sp>
    </p:spTree>
    <p:extLst>
      <p:ext uri="{BB962C8B-B14F-4D97-AF65-F5344CB8AC3E}">
        <p14:creationId xmlns:p14="http://schemas.microsoft.com/office/powerpoint/2010/main" val="2516696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A1B6C-8673-F3F6-1251-BBCF9104DC6D}"/>
              </a:ext>
            </a:extLst>
          </p:cNvPr>
          <p:cNvSpPr>
            <a:spLocks noGrp="1"/>
          </p:cNvSpPr>
          <p:nvPr>
            <p:ph type="title"/>
          </p:nvPr>
        </p:nvSpPr>
        <p:spPr>
          <a:xfrm>
            <a:off x="1043631" y="809898"/>
            <a:ext cx="9942716" cy="1554480"/>
          </a:xfrm>
        </p:spPr>
        <p:txBody>
          <a:bodyPr anchor="ctr">
            <a:normAutofit/>
          </a:bodyPr>
          <a:lstStyle/>
          <a:p>
            <a:r>
              <a:rPr lang="es-ES" sz="4800" dirty="0">
                <a:latin typeface="Arial" panose="020B0604020202020204" pitchFamily="34" charset="0"/>
                <a:cs typeface="Arial" panose="020B0604020202020204" pitchFamily="34" charset="0"/>
              </a:rPr>
              <a:t>Justificación del personal contratado fijo o eventual</a:t>
            </a:r>
          </a:p>
        </p:txBody>
      </p:sp>
      <p:sp>
        <p:nvSpPr>
          <p:cNvPr id="3" name="Marcador de contenido 2">
            <a:extLst>
              <a:ext uri="{FF2B5EF4-FFF2-40B4-BE49-F238E27FC236}">
                <a16:creationId xmlns:a16="http://schemas.microsoft.com/office/drawing/2014/main" id="{61D07D35-2685-3B40-6234-61F46E4531B7}"/>
              </a:ext>
            </a:extLst>
          </p:cNvPr>
          <p:cNvSpPr>
            <a:spLocks noGrp="1"/>
          </p:cNvSpPr>
          <p:nvPr>
            <p:ph idx="1"/>
          </p:nvPr>
        </p:nvSpPr>
        <p:spPr>
          <a:xfrm>
            <a:off x="1045028" y="3429000"/>
            <a:ext cx="9941319" cy="4136456"/>
          </a:xfrm>
        </p:spPr>
        <p:txBody>
          <a:bodyPr anchor="ctr">
            <a:normAutofit/>
          </a:bodyPr>
          <a:lstStyle/>
          <a:p>
            <a:pPr algn="just">
              <a:spcBef>
                <a:spcPts val="0"/>
              </a:spcBef>
            </a:pPr>
            <a:r>
              <a:rPr lang="es-ES" sz="2000" dirty="0">
                <a:latin typeface="Arial" panose="020B0604020202020204" pitchFamily="34" charset="0"/>
                <a:cs typeface="Arial" panose="020B0604020202020204" pitchFamily="34" charset="0"/>
              </a:rPr>
              <a:t>El gasto debe contemplarse en el Anexo I. </a:t>
            </a:r>
          </a:p>
          <a:p>
            <a:pPr algn="just">
              <a:spcBef>
                <a:spcPts val="0"/>
              </a:spcBef>
            </a:pPr>
            <a:r>
              <a:rPr lang="es-ES" sz="2000" dirty="0">
                <a:latin typeface="Arial" panose="020B0604020202020204" pitchFamily="34" charset="0"/>
                <a:cs typeface="Arial" panose="020B0604020202020204" pitchFamily="34" charset="0"/>
              </a:rPr>
              <a:t>La persona debe aparecer en el listado del Anexo II. </a:t>
            </a:r>
          </a:p>
          <a:p>
            <a:pPr algn="just">
              <a:spcBef>
                <a:spcPts val="0"/>
              </a:spcBef>
            </a:pPr>
            <a:r>
              <a:rPr lang="es-ES" sz="2000" dirty="0">
                <a:latin typeface="Arial" panose="020B0604020202020204" pitchFamily="34" charset="0"/>
                <a:cs typeface="Arial" panose="020B0604020202020204" pitchFamily="34" charset="0"/>
              </a:rPr>
              <a:t>Se debe rellenar el Anexo III o en lo referente al trabajador.</a:t>
            </a:r>
          </a:p>
          <a:p>
            <a:pPr lvl="0" algn="just">
              <a:spcBef>
                <a:spcPts val="0"/>
              </a:spcBef>
            </a:pPr>
            <a:r>
              <a:rPr lang="es-ES" sz="2000" dirty="0">
                <a:effectLst/>
                <a:latin typeface="Arial" panose="020B0604020202020204" pitchFamily="34" charset="0"/>
                <a:ea typeface="Calibri" panose="020F0502020204030204" pitchFamily="34" charset="0"/>
                <a:cs typeface="Arial" panose="020B0604020202020204" pitchFamily="34" charset="0"/>
              </a:rPr>
              <a:t>Copia del Contrato laboral y posibles modificaciones posteriores. </a:t>
            </a:r>
          </a:p>
          <a:p>
            <a:pPr lvl="0" algn="just">
              <a:spcBef>
                <a:spcPts val="0"/>
              </a:spcBef>
            </a:pPr>
            <a:r>
              <a:rPr lang="es-ES" sz="2000" dirty="0">
                <a:effectLst/>
                <a:latin typeface="Arial" panose="020B0604020202020204" pitchFamily="34" charset="0"/>
                <a:ea typeface="Calibri" panose="020F0502020204030204" pitchFamily="34" charset="0"/>
                <a:cs typeface="Arial" panose="020B0604020202020204" pitchFamily="34" charset="0"/>
              </a:rPr>
              <a:t>Recibos de nómina</a:t>
            </a:r>
          </a:p>
          <a:p>
            <a:pPr lvl="0" algn="just">
              <a:spcBef>
                <a:spcPts val="0"/>
              </a:spcBef>
            </a:pPr>
            <a:r>
              <a:rPr lang="es-ES" sz="2000" dirty="0">
                <a:latin typeface="Arial" panose="020B0604020202020204" pitchFamily="34" charset="0"/>
                <a:ea typeface="Calibri" panose="020F0502020204030204" pitchFamily="34" charset="0"/>
                <a:cs typeface="Arial" panose="020B0604020202020204" pitchFamily="34" charset="0"/>
              </a:rPr>
              <a:t>Justificante del pago.</a:t>
            </a:r>
          </a:p>
          <a:p>
            <a:pPr algn="just">
              <a:spcBef>
                <a:spcPts val="0"/>
              </a:spcBef>
            </a:pPr>
            <a:r>
              <a:rPr lang="es-ES" sz="2000" dirty="0">
                <a:effectLst/>
                <a:latin typeface="Arial" panose="020B0604020202020204" pitchFamily="34" charset="0"/>
                <a:ea typeface="Calibri" panose="020F0502020204030204" pitchFamily="34" charset="0"/>
                <a:cs typeface="Arial" panose="020B0604020202020204" pitchFamily="34" charset="0"/>
              </a:rPr>
              <a:t>Boletines acreditativos de cotización a SS (RLC y RNT). </a:t>
            </a:r>
          </a:p>
          <a:p>
            <a:pPr lvl="0" algn="just">
              <a:spcBef>
                <a:spcPts val="0"/>
              </a:spcBef>
            </a:pPr>
            <a:r>
              <a:rPr lang="es-ES" sz="2000" dirty="0">
                <a:effectLst/>
                <a:latin typeface="Arial" panose="020B0604020202020204" pitchFamily="34" charset="0"/>
                <a:ea typeface="Calibri" panose="020F0502020204030204" pitchFamily="34" charset="0"/>
                <a:cs typeface="Arial" panose="020B0604020202020204" pitchFamily="34" charset="0"/>
              </a:rPr>
              <a:t>Modelos 111 de retenciones IRPF aplicadas a trabajadores por cuenta ajena y autónomos con residencia fiscal en España.</a:t>
            </a:r>
          </a:p>
          <a:p>
            <a:pPr lvl="0" algn="just">
              <a:spcBef>
                <a:spcPts val="0"/>
              </a:spcBef>
            </a:pPr>
            <a:r>
              <a:rPr lang="es-ES" sz="2000" dirty="0">
                <a:effectLst/>
                <a:latin typeface="Arial" panose="020B0604020202020204" pitchFamily="34" charset="0"/>
                <a:ea typeface="Calibri" panose="020F0502020204030204" pitchFamily="34" charset="0"/>
                <a:cs typeface="Arial" panose="020B0604020202020204" pitchFamily="34" charset="0"/>
              </a:rPr>
              <a:t>Modelos 190 de resumen anual retenciones IRPF.</a:t>
            </a:r>
          </a:p>
          <a:p>
            <a:pPr marL="34290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Courier New" panose="02070309020205020404" pitchFamily="49" charset="0"/>
              <a:buChar char="o"/>
            </a:pPr>
            <a:endParaRPr lang="es-ES" sz="2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p>
        </p:txBody>
      </p:sp>
    </p:spTree>
    <p:extLst>
      <p:ext uri="{BB962C8B-B14F-4D97-AF65-F5344CB8AC3E}">
        <p14:creationId xmlns:p14="http://schemas.microsoft.com/office/powerpoint/2010/main" val="1955731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BBC74-BCF7-C133-E68F-FE18F48B0C5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4E94BA3-9826-4A58-FA7D-FF692818EB20}"/>
              </a:ext>
            </a:extLst>
          </p:cNvPr>
          <p:cNvSpPr>
            <a:spLocks noGrp="1"/>
          </p:cNvSpPr>
          <p:nvPr>
            <p:ph type="title"/>
          </p:nvPr>
        </p:nvSpPr>
        <p:spPr>
          <a:xfrm>
            <a:off x="1043631" y="809898"/>
            <a:ext cx="9942716" cy="1554480"/>
          </a:xfrm>
        </p:spPr>
        <p:txBody>
          <a:bodyPr anchor="ctr">
            <a:normAutofit/>
          </a:bodyPr>
          <a:lstStyle/>
          <a:p>
            <a:r>
              <a:rPr lang="es-ES" sz="4800">
                <a:effectLst/>
                <a:latin typeface="Arial" panose="020B0604020202020204" pitchFamily="34" charset="0"/>
                <a:ea typeface="Calibri" panose="020F0502020204030204" pitchFamily="34" charset="0"/>
              </a:rPr>
              <a:t>Justificación del contrato de arrendamiento de servicios</a:t>
            </a:r>
            <a:endParaRPr lang="es-ES" sz="48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E5B0357C-30F2-6D65-1A48-45E2B24D33C0}"/>
              </a:ext>
            </a:extLst>
          </p:cNvPr>
          <p:cNvSpPr>
            <a:spLocks noGrp="1"/>
          </p:cNvSpPr>
          <p:nvPr>
            <p:ph idx="1"/>
          </p:nvPr>
        </p:nvSpPr>
        <p:spPr>
          <a:xfrm>
            <a:off x="640080" y="3080084"/>
            <a:ext cx="10205972" cy="4783756"/>
          </a:xfrm>
        </p:spPr>
        <p:txBody>
          <a:bodyPr anchor="ctr">
            <a:normAutofit/>
          </a:bodyPr>
          <a:lstStyle/>
          <a:p>
            <a:pPr marL="0" indent="0" algn="just">
              <a:lnSpc>
                <a:spcPct val="120000"/>
              </a:lnSpc>
              <a:spcBef>
                <a:spcPts val="0"/>
              </a:spcBef>
            </a:pPr>
            <a:r>
              <a:rPr lang="es-ES" sz="1600" dirty="0">
                <a:latin typeface="Arial" panose="020B0604020202020204" pitchFamily="34" charset="0"/>
                <a:cs typeface="Arial" panose="020B0604020202020204" pitchFamily="34" charset="0"/>
              </a:rPr>
              <a:t> El gasto debe contemplarse en el Anexo I</a:t>
            </a:r>
          </a:p>
          <a:p>
            <a:pPr marL="0" indent="0" algn="just">
              <a:lnSpc>
                <a:spcPct val="120000"/>
              </a:lnSpc>
              <a:spcBef>
                <a:spcPts val="0"/>
              </a:spcBef>
            </a:pPr>
            <a:r>
              <a:rPr lang="es-ES" sz="1600" dirty="0">
                <a:latin typeface="Arial" panose="020B0604020202020204" pitchFamily="34" charset="0"/>
                <a:cs typeface="Arial" panose="020B0604020202020204" pitchFamily="34" charset="0"/>
              </a:rPr>
              <a:t> La persona debe aparecer en el listado del Anexo II. </a:t>
            </a:r>
          </a:p>
          <a:p>
            <a:pPr marL="0" indent="0" algn="just">
              <a:lnSpc>
                <a:spcPct val="120000"/>
              </a:lnSpc>
              <a:spcBef>
                <a:spcPts val="0"/>
              </a:spcBef>
            </a:pPr>
            <a:r>
              <a:rPr lang="es-ES" sz="1600" dirty="0">
                <a:latin typeface="Arial" panose="020B0604020202020204" pitchFamily="34" charset="0"/>
                <a:cs typeface="Arial" panose="020B0604020202020204" pitchFamily="34" charset="0"/>
              </a:rPr>
              <a:t> Se debe rellenar el Anexo IV en lo referente al trabajador.</a:t>
            </a:r>
          </a:p>
          <a:p>
            <a:pPr marL="0" lvl="0" indent="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 Copia del contrato con la categoría profesional, período de prestación servicios y horas vinculadas al proyecto subvencionado.</a:t>
            </a:r>
          </a:p>
          <a:p>
            <a:pPr marL="0" lvl="0" indent="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 Memoria Justificativa firmada por el Representante Legal en el que se motive las razones excepcionales por las cuales la actividad concreta no ha podido ejecutarse empleando únicamente personal contratado laboral</a:t>
            </a:r>
          </a:p>
          <a:p>
            <a:pPr marL="0" lvl="0" indent="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 Factura firmada por perceptor, que incluya datos identificativos, retención de IRPF y el IVA aplicado.</a:t>
            </a:r>
          </a:p>
          <a:p>
            <a:pPr marL="0" lvl="0" indent="0" algn="just">
              <a:lnSpc>
                <a:spcPct val="120000"/>
              </a:lnSpc>
              <a:spcBef>
                <a:spcPts val="0"/>
              </a:spcBef>
            </a:pPr>
            <a:r>
              <a:rPr lang="es-ES" sz="1600" dirty="0">
                <a:latin typeface="Arial" panose="020B0604020202020204" pitchFamily="34" charset="0"/>
                <a:ea typeface="Calibri" panose="020F0502020204030204" pitchFamily="34" charset="0"/>
                <a:cs typeface="Arial" panose="020B0604020202020204" pitchFamily="34" charset="0"/>
              </a:rPr>
              <a:t> Justificante del pago.</a:t>
            </a:r>
          </a:p>
          <a:p>
            <a:pPr marL="0" lvl="0" indent="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 Modelos 111 y 190 de retenciones de IRPF.</a:t>
            </a:r>
          </a:p>
          <a:p>
            <a:pPr marL="0" indent="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 Copia del modelo 036 de declaración censal de alta de empresarios/profesionales.</a:t>
            </a:r>
          </a:p>
          <a:p>
            <a:pPr lvl="0" algn="just">
              <a:spcBef>
                <a:spcPts val="0"/>
              </a:spcBef>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Courier New" panose="02070309020205020404" pitchFamily="49" charset="0"/>
              <a:buChar char="o"/>
            </a:pPr>
            <a:endParaRPr lang="es-ES" sz="2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p>
        </p:txBody>
      </p:sp>
    </p:spTree>
    <p:extLst>
      <p:ext uri="{BB962C8B-B14F-4D97-AF65-F5344CB8AC3E}">
        <p14:creationId xmlns:p14="http://schemas.microsoft.com/office/powerpoint/2010/main" val="544291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D5304-C146-434D-780F-736716F9638B}"/>
              </a:ext>
            </a:extLst>
          </p:cNvPr>
          <p:cNvSpPr>
            <a:spLocks noGrp="1"/>
          </p:cNvSpPr>
          <p:nvPr>
            <p:ph type="title"/>
          </p:nvPr>
        </p:nvSpPr>
        <p:spPr>
          <a:xfrm>
            <a:off x="686834" y="1153572"/>
            <a:ext cx="3200400" cy="4461163"/>
          </a:xfrm>
        </p:spPr>
        <p:txBody>
          <a:bodyPr>
            <a:normAutofit/>
          </a:bodyPr>
          <a:lstStyle/>
          <a:p>
            <a:r>
              <a:rPr lang="es-ES" noProof="0" dirty="0">
                <a:solidFill>
                  <a:srgbClr val="FFFFFF"/>
                </a:solidFill>
              </a:rPr>
              <a:t>Concepto: Gastos de actividades</a:t>
            </a:r>
          </a:p>
        </p:txBody>
      </p:sp>
      <p:sp>
        <p:nvSpPr>
          <p:cNvPr id="3" name="Marcador de contenido 2">
            <a:extLst>
              <a:ext uri="{FF2B5EF4-FFF2-40B4-BE49-F238E27FC236}">
                <a16:creationId xmlns:a16="http://schemas.microsoft.com/office/drawing/2014/main" id="{070F5FB7-B9FA-B38F-8537-5F5330E3F9B3}"/>
              </a:ext>
            </a:extLst>
          </p:cNvPr>
          <p:cNvSpPr>
            <a:spLocks noGrp="1"/>
          </p:cNvSpPr>
          <p:nvPr>
            <p:ph idx="1"/>
          </p:nvPr>
        </p:nvSpPr>
        <p:spPr>
          <a:xfrm>
            <a:off x="686834" y="2233061"/>
            <a:ext cx="10666965" cy="4624940"/>
          </a:xfrm>
        </p:spPr>
        <p:txBody>
          <a:bodyPr anchor="ctr">
            <a:normAutofit/>
          </a:bodyPr>
          <a:lstStyle/>
          <a:p>
            <a:pPr marL="0" indent="0" algn="just">
              <a:spcAft>
                <a:spcPts val="800"/>
              </a:spcAft>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1. Se imputarán los gastos derivados de la </a:t>
            </a:r>
            <a:r>
              <a:rPr lang="es-ES" sz="1800" b="1" noProof="0" dirty="0">
                <a:effectLst/>
                <a:latin typeface="Arial" panose="020B0604020202020204" pitchFamily="34" charset="0"/>
                <a:ea typeface="Calibri" panose="020F0502020204030204" pitchFamily="34" charset="0"/>
                <a:cs typeface="Arial" panose="020B0604020202020204" pitchFamily="34" charset="0"/>
              </a:rPr>
              <a:t>realización directa </a:t>
            </a:r>
            <a:r>
              <a:rPr lang="es-ES" sz="1800" noProof="0" dirty="0">
                <a:effectLst/>
                <a:latin typeface="Arial" panose="020B0604020202020204" pitchFamily="34" charset="0"/>
                <a:ea typeface="Calibri" panose="020F0502020204030204" pitchFamily="34" charset="0"/>
                <a:cs typeface="Arial" panose="020B0604020202020204" pitchFamily="34" charset="0"/>
              </a:rPr>
              <a:t>del proyecto subvencionado, excluyendo gastos de funcionamiento ordinario. </a:t>
            </a:r>
          </a:p>
          <a:p>
            <a:pPr marL="0" indent="0" algn="just">
              <a:spcAft>
                <a:spcPts val="800"/>
              </a:spcAft>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2. Los tributos serán subvencionables cuando la entidad beneficiaria los </a:t>
            </a:r>
            <a:r>
              <a:rPr lang="es-ES" sz="1800" b="1" noProof="0" dirty="0">
                <a:effectLst/>
                <a:latin typeface="Arial" panose="020B0604020202020204" pitchFamily="34" charset="0"/>
                <a:ea typeface="Calibri" panose="020F0502020204030204" pitchFamily="34" charset="0"/>
                <a:cs typeface="Arial" panose="020B0604020202020204" pitchFamily="34" charset="0"/>
              </a:rPr>
              <a:t>abone efectivamente</a:t>
            </a:r>
            <a:r>
              <a:rPr lang="es-ES" sz="1800" noProof="0" dirty="0">
                <a:effectLst/>
                <a:latin typeface="Arial" panose="020B0604020202020204" pitchFamily="34" charset="0"/>
                <a:ea typeface="Calibri" panose="020F0502020204030204" pitchFamily="34" charset="0"/>
                <a:cs typeface="Arial" panose="020B0604020202020204" pitchFamily="34" charset="0"/>
              </a:rPr>
              <a:t>. En ningún caso se consideran gastos subvencionables los impuestos indirectos cuando sean susceptibles de recuperación o compensación ni los impuestos personales sobre la renta. En caso de que la entidad beneficiaria tenga una prorrata sobre el IVA (o impuesto indirecto análogo) solo podrá imputar a la subvención el porcentaje que no puede ser prorrateado.</a:t>
            </a:r>
          </a:p>
          <a:p>
            <a:pPr marL="0" indent="0" algn="just">
              <a:spcAft>
                <a:spcPts val="800"/>
              </a:spcAft>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3. En ningún caso podrán ser imputables gastos de actividades de la entidad beneficiaria que no tengan vinculación con el proyecto subvencionado.</a:t>
            </a:r>
          </a:p>
          <a:p>
            <a:pPr marL="0" indent="0">
              <a:buNone/>
            </a:pPr>
            <a:endParaRPr lang="es-ES" sz="2000" noProof="0" dirty="0"/>
          </a:p>
        </p:txBody>
      </p:sp>
      <p:sp>
        <p:nvSpPr>
          <p:cNvPr id="4" name="CuadroTexto 3">
            <a:extLst>
              <a:ext uri="{FF2B5EF4-FFF2-40B4-BE49-F238E27FC236}">
                <a16:creationId xmlns:a16="http://schemas.microsoft.com/office/drawing/2014/main" id="{5CFB5E8A-5414-EEED-AF66-5AB16EE96974}"/>
              </a:ext>
            </a:extLst>
          </p:cNvPr>
          <p:cNvSpPr txBox="1"/>
          <p:nvPr/>
        </p:nvSpPr>
        <p:spPr>
          <a:xfrm>
            <a:off x="981777" y="1153572"/>
            <a:ext cx="6679932" cy="646331"/>
          </a:xfrm>
          <a:prstGeom prst="rect">
            <a:avLst/>
          </a:prstGeom>
          <a:noFill/>
        </p:spPr>
        <p:txBody>
          <a:bodyPr wrap="square" rtlCol="0">
            <a:spAutoFit/>
          </a:bodyPr>
          <a:lstStyle/>
          <a:p>
            <a:r>
              <a:rPr lang="es-ES" sz="3600" dirty="0">
                <a:latin typeface="Arial" panose="020B0604020202020204" pitchFamily="34" charset="0"/>
                <a:cs typeface="Arial" panose="020B0604020202020204" pitchFamily="34" charset="0"/>
              </a:rPr>
              <a:t>Concepto: Actividades</a:t>
            </a:r>
          </a:p>
        </p:txBody>
      </p:sp>
    </p:spTree>
    <p:extLst>
      <p:ext uri="{BB962C8B-B14F-4D97-AF65-F5344CB8AC3E}">
        <p14:creationId xmlns:p14="http://schemas.microsoft.com/office/powerpoint/2010/main" val="1409990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CABAC-9100-97DE-BB7F-2BCDF61B3886}"/>
              </a:ext>
            </a:extLst>
          </p:cNvPr>
          <p:cNvSpPr>
            <a:spLocks noGrp="1"/>
          </p:cNvSpPr>
          <p:nvPr>
            <p:ph type="title"/>
          </p:nvPr>
        </p:nvSpPr>
        <p:spPr>
          <a:xfrm>
            <a:off x="1043631" y="809898"/>
            <a:ext cx="10173010" cy="1554480"/>
          </a:xfrm>
        </p:spPr>
        <p:txBody>
          <a:bodyPr anchor="ctr">
            <a:normAutofit/>
          </a:bodyPr>
          <a:lstStyle/>
          <a:p>
            <a:r>
              <a:rPr lang="es-ES" sz="4800" b="1" noProof="0" dirty="0">
                <a:effectLst/>
                <a:latin typeface="Arial" panose="020B0604020202020204" pitchFamily="34" charset="0"/>
                <a:ea typeface="Calibri" panose="020F0502020204030204" pitchFamily="34" charset="0"/>
              </a:rPr>
              <a:t>Partida de Artículos de consumo, suministros y servicios generales</a:t>
            </a:r>
            <a:endParaRPr lang="es-ES" sz="4800" noProof="0" dirty="0"/>
          </a:p>
        </p:txBody>
      </p:sp>
      <p:graphicFrame>
        <p:nvGraphicFramePr>
          <p:cNvPr id="5" name="Marcador de contenido 2">
            <a:extLst>
              <a:ext uri="{FF2B5EF4-FFF2-40B4-BE49-F238E27FC236}">
                <a16:creationId xmlns:a16="http://schemas.microsoft.com/office/drawing/2014/main" id="{EA9FAB06-247A-70BC-0EE6-DAE519A34F4E}"/>
              </a:ext>
            </a:extLst>
          </p:cNvPr>
          <p:cNvGraphicFramePr>
            <a:graphicFrameLocks noGrp="1"/>
          </p:cNvGraphicFramePr>
          <p:nvPr>
            <p:ph idx="1"/>
            <p:extLst>
              <p:ext uri="{D42A27DB-BD31-4B8C-83A1-F6EECF244321}">
                <p14:modId xmlns:p14="http://schemas.microsoft.com/office/powerpoint/2010/main" val="164657242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811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A3110-B173-6960-2E2F-92F6BF3F09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902B9B-6B3D-C1ED-6EBD-5530004DC80B}"/>
              </a:ext>
            </a:extLst>
          </p:cNvPr>
          <p:cNvSpPr>
            <a:spLocks noGrp="1"/>
          </p:cNvSpPr>
          <p:nvPr>
            <p:ph type="title"/>
          </p:nvPr>
        </p:nvSpPr>
        <p:spPr>
          <a:xfrm>
            <a:off x="1043631" y="809898"/>
            <a:ext cx="10173010" cy="1554480"/>
          </a:xfrm>
        </p:spPr>
        <p:txBody>
          <a:bodyPr anchor="ctr">
            <a:normAutofit/>
          </a:bodyPr>
          <a:lstStyle/>
          <a:p>
            <a:r>
              <a:rPr lang="es-ES" sz="4800" b="1" noProof="0" dirty="0">
                <a:effectLst/>
                <a:latin typeface="Arial" panose="020B0604020202020204" pitchFamily="34" charset="0"/>
                <a:ea typeface="Calibri" panose="020F0502020204030204" pitchFamily="34" charset="0"/>
              </a:rPr>
              <a:t>Partida de Alquiler de bienes inmuebles</a:t>
            </a:r>
            <a:endParaRPr lang="es-ES" sz="4800" noProof="0" dirty="0"/>
          </a:p>
        </p:txBody>
      </p:sp>
      <p:graphicFrame>
        <p:nvGraphicFramePr>
          <p:cNvPr id="5" name="Marcador de contenido 2">
            <a:extLst>
              <a:ext uri="{FF2B5EF4-FFF2-40B4-BE49-F238E27FC236}">
                <a16:creationId xmlns:a16="http://schemas.microsoft.com/office/drawing/2014/main" id="{B09324CA-EBE5-1F1C-FFD5-ABFC9FE348A2}"/>
              </a:ext>
            </a:extLst>
          </p:cNvPr>
          <p:cNvGraphicFramePr>
            <a:graphicFrameLocks noGrp="1"/>
          </p:cNvGraphicFramePr>
          <p:nvPr>
            <p:ph idx="1"/>
            <p:extLst>
              <p:ext uri="{D42A27DB-BD31-4B8C-83A1-F6EECF244321}">
                <p14:modId xmlns:p14="http://schemas.microsoft.com/office/powerpoint/2010/main" val="4773892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813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AEAF-F902-7782-1D03-8F92202E32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9EDB3E-9D94-D8C8-2DAB-888EEBD3BADF}"/>
              </a:ext>
            </a:extLst>
          </p:cNvPr>
          <p:cNvSpPr>
            <a:spLocks noGrp="1"/>
          </p:cNvSpPr>
          <p:nvPr>
            <p:ph type="title"/>
          </p:nvPr>
        </p:nvSpPr>
        <p:spPr>
          <a:xfrm>
            <a:off x="1043631" y="809898"/>
            <a:ext cx="9942716" cy="1554480"/>
          </a:xfrm>
        </p:spPr>
        <p:txBody>
          <a:bodyPr anchor="ctr">
            <a:normAutofit/>
          </a:bodyPr>
          <a:lstStyle/>
          <a:p>
            <a:r>
              <a:rPr lang="es-ES" sz="4800" dirty="0">
                <a:effectLst/>
                <a:latin typeface="Arial" panose="020B0604020202020204" pitchFamily="34" charset="0"/>
                <a:ea typeface="Calibri" panose="020F0502020204030204" pitchFamily="34" charset="0"/>
              </a:rPr>
              <a:t>Justificación de gastos de alquiler de bienes inmuebles</a:t>
            </a:r>
            <a:endParaRPr lang="es-ES" sz="48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E9920BFA-21A3-661B-D46E-CDB5719307DE}"/>
              </a:ext>
            </a:extLst>
          </p:cNvPr>
          <p:cNvSpPr>
            <a:spLocks noGrp="1"/>
          </p:cNvSpPr>
          <p:nvPr>
            <p:ph idx="1"/>
          </p:nvPr>
        </p:nvSpPr>
        <p:spPr>
          <a:xfrm>
            <a:off x="640080" y="4046904"/>
            <a:ext cx="10205972" cy="3241137"/>
          </a:xfrm>
        </p:spPr>
        <p:txBody>
          <a:bodyPr anchor="ctr">
            <a:normAutofit/>
          </a:bodyPr>
          <a:lstStyle/>
          <a:p>
            <a:pPr algn="just">
              <a:lnSpc>
                <a:spcPct val="120000"/>
              </a:lnSpc>
              <a:spcBef>
                <a:spcPts val="0"/>
              </a:spcBef>
            </a:pPr>
            <a:r>
              <a:rPr lang="es-ES" sz="1600" dirty="0">
                <a:latin typeface="Arial" panose="020B0604020202020204" pitchFamily="34" charset="0"/>
                <a:cs typeface="Arial" panose="020B0604020202020204" pitchFamily="34" charset="0"/>
              </a:rPr>
              <a:t> El gasto debe contemplarse en el Anexo I, concepto “actividades”, partida “alquiler de bienes inmuebles”.</a:t>
            </a:r>
          </a:p>
          <a:p>
            <a:pPr algn="just">
              <a:lnSpc>
                <a:spcPct val="120000"/>
              </a:lnSpc>
              <a:spcBef>
                <a:spcPts val="0"/>
              </a:spcBef>
            </a:pPr>
            <a:r>
              <a:rPr lang="es-ES" sz="1600" dirty="0">
                <a:latin typeface="Arial" panose="020B0604020202020204" pitchFamily="34" charset="0"/>
                <a:cs typeface="Arial" panose="020B0604020202020204" pitchFamily="34" charset="0"/>
              </a:rPr>
              <a:t> Se debe aportar el contrato de alquiler.</a:t>
            </a:r>
          </a:p>
          <a:p>
            <a:pPr algn="just">
              <a:lnSpc>
                <a:spcPct val="120000"/>
              </a:lnSpc>
              <a:spcBef>
                <a:spcPts val="0"/>
              </a:spcBef>
            </a:pPr>
            <a:r>
              <a:rPr lang="es-ES" sz="1600" dirty="0">
                <a:latin typeface="Arial" panose="020B0604020202020204" pitchFamily="34" charset="0"/>
                <a:cs typeface="Arial" panose="020B0604020202020204" pitchFamily="34" charset="0"/>
              </a:rPr>
              <a:t> Documentos justificativos del pago.</a:t>
            </a:r>
          </a:p>
          <a:p>
            <a:pPr lvl="0" algn="just">
              <a:lnSpc>
                <a:spcPct val="120000"/>
              </a:lnSpc>
              <a:spcBef>
                <a:spcPts val="0"/>
              </a:spcBef>
            </a:pPr>
            <a:r>
              <a:rPr lang="es-ES" sz="1600" dirty="0">
                <a:latin typeface="Arial" panose="020B0604020202020204" pitchFamily="34" charset="0"/>
                <a:ea typeface="Calibri" panose="020F0502020204030204" pitchFamily="34" charset="0"/>
                <a:cs typeface="Arial" panose="020B0604020202020204" pitchFamily="34" charset="0"/>
              </a:rPr>
              <a:t>Incluir m</a:t>
            </a:r>
            <a:r>
              <a:rPr lang="es-ES" sz="1600" dirty="0">
                <a:effectLst/>
                <a:latin typeface="Arial" panose="020B0604020202020204" pitchFamily="34" charset="0"/>
                <a:ea typeface="Calibri" panose="020F0502020204030204" pitchFamily="34" charset="0"/>
                <a:cs typeface="Arial" panose="020B0604020202020204" pitchFamily="34" charset="0"/>
              </a:rPr>
              <a:t>emoria justificativa de que el alquiler del inmueble está directamente vinculado a la ejecución del proyecto.</a:t>
            </a:r>
          </a:p>
          <a:p>
            <a:pPr lvl="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Modelo 115 de retenciones del IRPF.</a:t>
            </a:r>
          </a:p>
          <a:p>
            <a:pPr lvl="0" algn="just">
              <a:lnSpc>
                <a:spcPct val="12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Modelo 180 de rendimientos del arrendamiento de inmuebles.</a:t>
            </a:r>
          </a:p>
          <a:p>
            <a:pPr lvl="0" algn="just">
              <a:spcBef>
                <a:spcPts val="0"/>
              </a:spcBef>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Courier New" panose="02070309020205020404" pitchFamily="49" charset="0"/>
              <a:buChar char="o"/>
            </a:pPr>
            <a:endParaRPr lang="es-ES" sz="2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p>
        </p:txBody>
      </p:sp>
    </p:spTree>
    <p:extLst>
      <p:ext uri="{BB962C8B-B14F-4D97-AF65-F5344CB8AC3E}">
        <p14:creationId xmlns:p14="http://schemas.microsoft.com/office/powerpoint/2010/main" val="2682327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304E-014E-C3AF-D365-A5F4F693C8D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C859C52-9F9E-B345-227C-24FE0588FF7C}"/>
              </a:ext>
            </a:extLst>
          </p:cNvPr>
          <p:cNvSpPr>
            <a:spLocks noGrp="1"/>
          </p:cNvSpPr>
          <p:nvPr>
            <p:ph type="title"/>
          </p:nvPr>
        </p:nvSpPr>
        <p:spPr>
          <a:xfrm>
            <a:off x="1043631" y="809898"/>
            <a:ext cx="10173010" cy="1554480"/>
          </a:xfrm>
        </p:spPr>
        <p:txBody>
          <a:bodyPr anchor="ctr">
            <a:normAutofit/>
          </a:bodyPr>
          <a:lstStyle/>
          <a:p>
            <a:r>
              <a:rPr lang="es-ES" sz="4800" b="1" noProof="0" dirty="0">
                <a:effectLst/>
                <a:latin typeface="Arial" panose="020B0604020202020204" pitchFamily="34" charset="0"/>
                <a:ea typeface="Calibri" panose="020F0502020204030204" pitchFamily="34" charset="0"/>
              </a:rPr>
              <a:t>Partida de Dietas y gastos de viaje</a:t>
            </a:r>
            <a:endParaRPr lang="es-ES" sz="4800" noProof="0" dirty="0"/>
          </a:p>
        </p:txBody>
      </p:sp>
      <p:graphicFrame>
        <p:nvGraphicFramePr>
          <p:cNvPr id="5" name="Marcador de contenido 2">
            <a:extLst>
              <a:ext uri="{FF2B5EF4-FFF2-40B4-BE49-F238E27FC236}">
                <a16:creationId xmlns:a16="http://schemas.microsoft.com/office/drawing/2014/main" id="{200DF830-77C4-619B-F15D-955C6ACF3F22}"/>
              </a:ext>
            </a:extLst>
          </p:cNvPr>
          <p:cNvGraphicFramePr>
            <a:graphicFrameLocks noGrp="1"/>
          </p:cNvGraphicFramePr>
          <p:nvPr>
            <p:ph idx="1"/>
            <p:extLst>
              <p:ext uri="{D42A27DB-BD31-4B8C-83A1-F6EECF244321}">
                <p14:modId xmlns:p14="http://schemas.microsoft.com/office/powerpoint/2010/main" val="915926864"/>
              </p:ext>
            </p:extLst>
          </p:nvPr>
        </p:nvGraphicFramePr>
        <p:xfrm>
          <a:off x="-4354" y="2492700"/>
          <a:ext cx="11287396" cy="3734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26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DBD81-51C9-992D-F695-9F61C5CC8481}"/>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1281664-E516-606D-C687-31FF2B07DCE8}"/>
              </a:ext>
            </a:extLst>
          </p:cNvPr>
          <p:cNvSpPr txBox="1"/>
          <p:nvPr/>
        </p:nvSpPr>
        <p:spPr>
          <a:xfrm>
            <a:off x="875414" y="1492524"/>
            <a:ext cx="10332776" cy="4647426"/>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ES" sz="2000" noProof="0" dirty="0">
              <a:latin typeface="Arial" panose="020B0604020202020204" pitchFamily="34" charset="0"/>
              <a:cs typeface="Arial" panose="020B0604020202020204" pitchFamily="34" charset="0"/>
            </a:endParaRPr>
          </a:p>
          <a:p>
            <a:pPr lvl="1"/>
            <a:r>
              <a:rPr lang="es-ES" sz="2000" b="1" noProof="0" dirty="0">
                <a:latin typeface="Arial" panose="020B0604020202020204" pitchFamily="34" charset="0"/>
                <a:cs typeface="Arial" panose="020B0604020202020204" pitchFamily="34" charset="0"/>
              </a:rPr>
              <a:t>1º</a:t>
            </a:r>
            <a:r>
              <a:rPr lang="es-ES" sz="2000" b="1" dirty="0">
                <a:latin typeface="Arial" panose="020B0604020202020204" pitchFamily="34" charset="0"/>
                <a:cs typeface="Arial" panose="020B0604020202020204" pitchFamily="34" charset="0"/>
              </a:rPr>
              <a:t>. </a:t>
            </a:r>
            <a:r>
              <a:rPr lang="es-ES" sz="2000" b="1" noProof="0" dirty="0">
                <a:latin typeface="Arial" panose="020B0604020202020204" pitchFamily="34" charset="0"/>
                <a:cs typeface="Arial" panose="020B0604020202020204" pitchFamily="34" charset="0"/>
              </a:rPr>
              <a:t>Convocatoria/Concesión</a:t>
            </a:r>
          </a:p>
          <a:p>
            <a:pPr lvl="1"/>
            <a:r>
              <a:rPr lang="es-ES" sz="2000" dirty="0">
                <a:latin typeface="Arial" panose="020B0604020202020204" pitchFamily="34" charset="0"/>
                <a:cs typeface="Arial" panose="020B0604020202020204" pitchFamily="34" charset="0"/>
              </a:rPr>
              <a:t>	1º Solicitud</a:t>
            </a:r>
          </a:p>
          <a:p>
            <a:pPr lvl="1"/>
            <a:r>
              <a:rPr lang="es-ES" sz="2000" dirty="0">
                <a:latin typeface="Arial" panose="020B0604020202020204" pitchFamily="34" charset="0"/>
                <a:cs typeface="Arial" panose="020B0604020202020204" pitchFamily="34" charset="0"/>
              </a:rPr>
              <a:t>	2º Preevaluación: Subsanación - Inadmisión/Desistimiento</a:t>
            </a:r>
          </a:p>
          <a:p>
            <a:pPr lvl="1"/>
            <a:r>
              <a:rPr lang="es-ES" sz="2000" noProof="0" dirty="0">
                <a:latin typeface="Arial" panose="020B0604020202020204" pitchFamily="34" charset="0"/>
                <a:cs typeface="Arial" panose="020B0604020202020204" pitchFamily="34" charset="0"/>
              </a:rPr>
              <a:t>	3º CTV</a:t>
            </a:r>
          </a:p>
          <a:p>
            <a:pPr lvl="1"/>
            <a:endParaRPr lang="es-ES" sz="2000" dirty="0">
              <a:latin typeface="Arial" panose="020B0604020202020204" pitchFamily="34" charset="0"/>
              <a:cs typeface="Arial" panose="020B0604020202020204" pitchFamily="34" charset="0"/>
            </a:endParaRPr>
          </a:p>
          <a:p>
            <a:pPr lvl="1"/>
            <a:r>
              <a:rPr lang="es-ES" sz="2000" b="1" noProof="0" dirty="0">
                <a:latin typeface="Arial" panose="020B0604020202020204" pitchFamily="34" charset="0"/>
                <a:cs typeface="Arial" panose="020B0604020202020204" pitchFamily="34" charset="0"/>
              </a:rPr>
              <a:t>2º. Ejecución</a:t>
            </a:r>
            <a:r>
              <a:rPr lang="es-ES" sz="2000" noProof="0" dirty="0">
                <a:latin typeface="Arial" panose="020B0604020202020204" pitchFamily="34" charset="0"/>
                <a:cs typeface="Arial" panose="020B0604020202020204" pitchFamily="34" charset="0"/>
              </a:rPr>
              <a:t> (adaptación proyecto y devolución anticipada). 1 año </a:t>
            </a:r>
            <a:r>
              <a:rPr lang="es-ES" sz="2000" noProof="0" dirty="0" err="1">
                <a:latin typeface="Arial" panose="020B0604020202020204" pitchFamily="34" charset="0"/>
                <a:cs typeface="Arial" panose="020B0604020202020204" pitchFamily="34" charset="0"/>
              </a:rPr>
              <a:t>desd</a:t>
            </a:r>
            <a:r>
              <a:rPr lang="es-ES" sz="2000" dirty="0">
                <a:latin typeface="Arial" panose="020B0604020202020204" pitchFamily="34" charset="0"/>
                <a:cs typeface="Arial" panose="020B0604020202020204" pitchFamily="34" charset="0"/>
              </a:rPr>
              <a:t>e Concesión</a:t>
            </a:r>
            <a:endParaRPr lang="es-ES" sz="2000" noProof="0" dirty="0">
              <a:latin typeface="Arial" panose="020B0604020202020204" pitchFamily="34" charset="0"/>
              <a:cs typeface="Arial" panose="020B0604020202020204" pitchFamily="34" charset="0"/>
            </a:endParaRPr>
          </a:p>
          <a:p>
            <a:pPr lvl="1"/>
            <a:endParaRPr lang="es-ES" sz="2000" dirty="0">
              <a:latin typeface="Arial" panose="020B0604020202020204" pitchFamily="34" charset="0"/>
              <a:cs typeface="Arial" panose="020B0604020202020204" pitchFamily="34" charset="0"/>
            </a:endParaRPr>
          </a:p>
          <a:p>
            <a:pPr lvl="1"/>
            <a:endParaRPr lang="es-ES" sz="2000" dirty="0">
              <a:latin typeface="Arial" panose="020B0604020202020204" pitchFamily="34" charset="0"/>
              <a:cs typeface="Arial" panose="020B0604020202020204" pitchFamily="34" charset="0"/>
            </a:endParaRPr>
          </a:p>
          <a:p>
            <a:pPr lvl="1"/>
            <a:r>
              <a:rPr lang="es-ES" sz="2000" b="1" noProof="0" dirty="0">
                <a:latin typeface="Arial" panose="020B0604020202020204" pitchFamily="34" charset="0"/>
                <a:cs typeface="Arial" panose="020B0604020202020204" pitchFamily="34" charset="0"/>
              </a:rPr>
              <a:t>3º. Justificación</a:t>
            </a:r>
          </a:p>
          <a:p>
            <a:pPr lvl="1"/>
            <a:r>
              <a:rPr lang="es-ES" sz="2000" dirty="0">
                <a:latin typeface="Arial" panose="020B0604020202020204" pitchFamily="34" charset="0"/>
                <a:cs typeface="Arial" panose="020B0604020202020204" pitchFamily="34" charset="0"/>
              </a:rPr>
              <a:t>	1º Requerimiento cuenta justificativa</a:t>
            </a:r>
          </a:p>
          <a:p>
            <a:pPr lvl="1"/>
            <a:r>
              <a:rPr lang="es-ES" sz="2000" noProof="0" dirty="0">
                <a:latin typeface="Arial" panose="020B0604020202020204" pitchFamily="34" charset="0"/>
                <a:cs typeface="Arial" panose="020B0604020202020204" pitchFamily="34" charset="0"/>
              </a:rPr>
              <a:t>	2º </a:t>
            </a:r>
            <a:r>
              <a:rPr lang="es-ES" sz="2000" dirty="0">
                <a:latin typeface="Arial" panose="020B0604020202020204" pitchFamily="34" charset="0"/>
                <a:cs typeface="Arial" panose="020B0604020202020204" pitchFamily="34" charset="0"/>
              </a:rPr>
              <a:t>Subsanación</a:t>
            </a:r>
          </a:p>
          <a:p>
            <a:pPr lvl="1"/>
            <a:r>
              <a:rPr lang="es-ES" sz="2000" noProof="0" dirty="0">
                <a:latin typeface="Arial" panose="020B0604020202020204" pitchFamily="34" charset="0"/>
                <a:cs typeface="Arial" panose="020B0604020202020204" pitchFamily="34" charset="0"/>
              </a:rPr>
              <a:t>	3º Revisión cuenta justificativa</a:t>
            </a:r>
          </a:p>
          <a:p>
            <a:pPr lvl="1"/>
            <a:r>
              <a:rPr lang="es-ES" sz="2000" dirty="0">
                <a:latin typeface="Arial" panose="020B0604020202020204" pitchFamily="34" charset="0"/>
                <a:cs typeface="Arial" panose="020B0604020202020204" pitchFamily="34" charset="0"/>
              </a:rPr>
              <a:t>	4º Informe de Cierre / Reintegro</a:t>
            </a:r>
            <a:endParaRPr lang="es-ES" noProof="0" dirty="0"/>
          </a:p>
          <a:p>
            <a:endParaRPr lang="es-ES" noProof="0" dirty="0"/>
          </a:p>
        </p:txBody>
      </p:sp>
      <p:sp>
        <p:nvSpPr>
          <p:cNvPr id="5" name="CuadroTexto 4">
            <a:extLst>
              <a:ext uri="{FF2B5EF4-FFF2-40B4-BE49-F238E27FC236}">
                <a16:creationId xmlns:a16="http://schemas.microsoft.com/office/drawing/2014/main" id="{AD063593-A414-9DB4-F378-57854238A65D}"/>
              </a:ext>
            </a:extLst>
          </p:cNvPr>
          <p:cNvSpPr txBox="1"/>
          <p:nvPr/>
        </p:nvSpPr>
        <p:spPr>
          <a:xfrm>
            <a:off x="875414" y="622885"/>
            <a:ext cx="6548428" cy="553998"/>
          </a:xfrm>
          <a:prstGeom prst="rect">
            <a:avLst/>
          </a:prstGeom>
          <a:noFill/>
        </p:spPr>
        <p:txBody>
          <a:bodyPr wrap="square" rtlCol="0">
            <a:spAutoFit/>
          </a:bodyPr>
          <a:lstStyle/>
          <a:p>
            <a:r>
              <a:rPr lang="es-ES" sz="3000" b="1" noProof="0" dirty="0"/>
              <a:t>Ciclo de vida de Subvenciones</a:t>
            </a:r>
          </a:p>
        </p:txBody>
      </p:sp>
    </p:spTree>
    <p:extLst>
      <p:ext uri="{BB962C8B-B14F-4D97-AF65-F5344CB8AC3E}">
        <p14:creationId xmlns:p14="http://schemas.microsoft.com/office/powerpoint/2010/main" val="670278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7CB2-F63A-83D0-A02A-DAB41BCE3A0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4BB611-4339-24C2-C32E-2BF74F58C05C}"/>
              </a:ext>
            </a:extLst>
          </p:cNvPr>
          <p:cNvSpPr>
            <a:spLocks noGrp="1"/>
          </p:cNvSpPr>
          <p:nvPr>
            <p:ph type="title"/>
          </p:nvPr>
        </p:nvSpPr>
        <p:spPr>
          <a:xfrm>
            <a:off x="1122464" y="270883"/>
            <a:ext cx="9942716" cy="1554480"/>
          </a:xfrm>
        </p:spPr>
        <p:txBody>
          <a:bodyPr anchor="ctr">
            <a:normAutofit/>
          </a:bodyPr>
          <a:lstStyle/>
          <a:p>
            <a:r>
              <a:rPr lang="es-ES" sz="3600" dirty="0">
                <a:effectLst/>
                <a:latin typeface="Arial" panose="020B0604020202020204" pitchFamily="34" charset="0"/>
                <a:ea typeface="Calibri" panose="020F0502020204030204" pitchFamily="34" charset="0"/>
              </a:rPr>
              <a:t>Justificación de dietas y gastos de viaje</a:t>
            </a:r>
            <a:endParaRPr lang="es-ES" sz="36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75250E7-3500-C4E1-255D-2AE18FA365EE}"/>
              </a:ext>
            </a:extLst>
          </p:cNvPr>
          <p:cNvSpPr>
            <a:spLocks noGrp="1"/>
          </p:cNvSpPr>
          <p:nvPr>
            <p:ph idx="1"/>
          </p:nvPr>
        </p:nvSpPr>
        <p:spPr>
          <a:xfrm>
            <a:off x="640079" y="3070459"/>
            <a:ext cx="10907487" cy="4597825"/>
          </a:xfrm>
        </p:spPr>
        <p:txBody>
          <a:bodyPr anchor="ctr">
            <a:normAutofit lnSpcReduction="10000"/>
          </a:bodyPr>
          <a:lstStyle/>
          <a:p>
            <a:pPr marL="0" indent="0" algn="just">
              <a:lnSpc>
                <a:spcPct val="130000"/>
              </a:lnSpc>
              <a:spcBef>
                <a:spcPts val="0"/>
              </a:spcBef>
            </a:pPr>
            <a:r>
              <a:rPr lang="es-ES" sz="1600" dirty="0">
                <a:latin typeface="Arial" panose="020B0604020202020204" pitchFamily="34" charset="0"/>
                <a:cs typeface="Arial" panose="020B0604020202020204" pitchFamily="34" charset="0"/>
              </a:rPr>
              <a:t> El gasto debe contemplarse en el Anexo I, concepto “actividades”, partida “dietas y gastos de viaje”.</a:t>
            </a:r>
          </a:p>
          <a:p>
            <a:pPr marL="0" indent="0" algn="just">
              <a:lnSpc>
                <a:spcPct val="130000"/>
              </a:lnSpc>
              <a:spcBef>
                <a:spcPts val="0"/>
              </a:spcBef>
            </a:pPr>
            <a:r>
              <a:rPr lang="es-ES" sz="1600" dirty="0">
                <a:latin typeface="Arial" panose="020B0604020202020204" pitchFamily="34" charset="0"/>
                <a:cs typeface="Arial" panose="020B0604020202020204" pitchFamily="34" charset="0"/>
              </a:rPr>
              <a:t> Se debe aportar el Anexo V.I y V.II.</a:t>
            </a:r>
          </a:p>
          <a:p>
            <a:pPr marL="0" indent="0" algn="just">
              <a:lnSpc>
                <a:spcPct val="130000"/>
              </a:lnSpc>
              <a:spcBef>
                <a:spcPts val="0"/>
              </a:spcBef>
            </a:pPr>
            <a:r>
              <a:rPr lang="es-ES" sz="1600" dirty="0">
                <a:latin typeface="Arial" panose="020B0604020202020204" pitchFamily="34" charset="0"/>
                <a:cs typeface="Arial" panose="020B0604020202020204" pitchFamily="34" charset="0"/>
              </a:rPr>
              <a:t> Documentos justificativos del pago.</a:t>
            </a:r>
          </a:p>
          <a:p>
            <a:pPr marL="0" lvl="0" indent="0" algn="just">
              <a:lnSpc>
                <a:spcPct val="130000"/>
              </a:lnSpc>
              <a:spcBef>
                <a:spcPts val="0"/>
              </a:spcBef>
            </a:pPr>
            <a:r>
              <a:rPr lang="es-ES" sz="1600" dirty="0">
                <a:effectLst/>
                <a:latin typeface="Arial" panose="020B0604020202020204" pitchFamily="34" charset="0"/>
                <a:ea typeface="Calibri" panose="020F0502020204030204" pitchFamily="34" charset="0"/>
                <a:cs typeface="Arial" panose="020B0604020202020204" pitchFamily="34" charset="0"/>
              </a:rPr>
              <a:t> </a:t>
            </a:r>
            <a:r>
              <a:rPr lang="es-ES" sz="1600" b="1" dirty="0">
                <a:effectLst/>
                <a:latin typeface="Arial" panose="020B0604020202020204" pitchFamily="34" charset="0"/>
                <a:ea typeface="Calibri" panose="020F0502020204030204" pitchFamily="34" charset="0"/>
                <a:cs typeface="Arial" panose="020B0604020202020204" pitchFamily="34" charset="0"/>
              </a:rPr>
              <a:t>Para gastos de manutención: </a:t>
            </a:r>
            <a:r>
              <a:rPr lang="es-ES" sz="1600" dirty="0">
                <a:effectLst/>
                <a:latin typeface="Arial" panose="020B0604020202020204" pitchFamily="34" charset="0"/>
                <a:ea typeface="Calibri" panose="020F0502020204030204" pitchFamily="34" charset="0"/>
                <a:cs typeface="Arial" panose="020B0604020202020204" pitchFamily="34" charset="0"/>
              </a:rPr>
              <a:t>Además de lo anterior, presentar tickets de tiendas y restaurantes</a:t>
            </a:r>
          </a:p>
          <a:p>
            <a:pPr marL="0" lvl="0" indent="0" algn="just">
              <a:lnSpc>
                <a:spcPct val="130000"/>
              </a:lnSpc>
              <a:spcBef>
                <a:spcPts val="0"/>
              </a:spcBef>
            </a:pPr>
            <a:r>
              <a:rPr lang="es-ES" sz="1600" b="1" dirty="0">
                <a:latin typeface="Arial" panose="020B0604020202020204" pitchFamily="34" charset="0"/>
                <a:ea typeface="Calibri" panose="020F0502020204030204" pitchFamily="34" charset="0"/>
                <a:cs typeface="Arial" panose="020B0604020202020204" pitchFamily="34" charset="0"/>
              </a:rPr>
              <a:t> Para gastos de alojamiento</a:t>
            </a:r>
            <a:r>
              <a:rPr lang="es-ES" sz="1600" dirty="0">
                <a:latin typeface="Arial" panose="020B0604020202020204" pitchFamily="34" charset="0"/>
                <a:ea typeface="Calibri" panose="020F0502020204030204" pitchFamily="34" charset="0"/>
                <a:cs typeface="Arial" panose="020B0604020202020204" pitchFamily="34" charset="0"/>
              </a:rPr>
              <a:t>: además de lo anterior, </a:t>
            </a:r>
            <a:r>
              <a:rPr lang="es-ES" sz="1600" dirty="0">
                <a:effectLst/>
                <a:latin typeface="Arial" panose="020B0604020202020204" pitchFamily="34" charset="0"/>
                <a:ea typeface="Calibri" panose="020F0502020204030204" pitchFamily="34" charset="0"/>
                <a:cs typeface="Arial" panose="020B0604020202020204" pitchFamily="34" charset="0"/>
              </a:rPr>
              <a:t>factura de hotel o agencia de viajes. No serán subvencionables los gastos extraordinarios como el teléfono del alojamiento o los servicios de habitaciones, minibar, etc. </a:t>
            </a:r>
          </a:p>
          <a:p>
            <a:pPr marL="0" lvl="0" indent="0" algn="just">
              <a:lnSpc>
                <a:spcPct val="130000"/>
              </a:lnSpc>
              <a:spcBef>
                <a:spcPts val="0"/>
              </a:spcBef>
            </a:pPr>
            <a:r>
              <a:rPr lang="es-ES" sz="1600" dirty="0">
                <a:latin typeface="Arial" panose="020B0604020202020204" pitchFamily="34" charset="0"/>
                <a:ea typeface="Calibri" panose="020F0502020204030204" pitchFamily="34" charset="0"/>
                <a:cs typeface="Arial" panose="020B0604020202020204" pitchFamily="34" charset="0"/>
              </a:rPr>
              <a:t> </a:t>
            </a:r>
            <a:r>
              <a:rPr lang="es-ES" sz="1600" b="1" dirty="0">
                <a:latin typeface="Arial" panose="020B0604020202020204" pitchFamily="34" charset="0"/>
                <a:ea typeface="Calibri" panose="020F0502020204030204" pitchFamily="34" charset="0"/>
                <a:cs typeface="Arial" panose="020B0604020202020204" pitchFamily="34" charset="0"/>
              </a:rPr>
              <a:t>Para gastos de desplazamientos: </a:t>
            </a:r>
            <a:r>
              <a:rPr lang="es-ES" sz="1600" dirty="0">
                <a:latin typeface="Arial" panose="020B0604020202020204" pitchFamily="34" charset="0"/>
                <a:ea typeface="Calibri" panose="020F0502020204030204" pitchFamily="34" charset="0"/>
                <a:cs typeface="Arial" panose="020B0604020202020204" pitchFamily="34" charset="0"/>
              </a:rPr>
              <a:t>Además de los anexos anteriores: </a:t>
            </a:r>
          </a:p>
          <a:p>
            <a:pPr marL="0" lvl="1" indent="0" algn="just">
              <a:lnSpc>
                <a:spcPct val="130000"/>
              </a:lnSpc>
              <a:spcBef>
                <a:spcPts val="0"/>
              </a:spcBef>
              <a:buFont typeface="Courier New" panose="02070309020205020404" pitchFamily="49" charset="0"/>
              <a:buChar char="o"/>
            </a:pPr>
            <a:r>
              <a:rPr lang="es-ES" sz="1600" dirty="0">
                <a:latin typeface="Arial" panose="020B0604020202020204" pitchFamily="34" charset="0"/>
                <a:ea typeface="Calibri" panose="020F0502020204030204" pitchFamily="34" charset="0"/>
                <a:cs typeface="Arial" panose="020B0604020202020204" pitchFamily="34" charset="0"/>
              </a:rPr>
              <a:t> Taxi: </a:t>
            </a:r>
            <a:r>
              <a:rPr lang="es-ES" sz="1600" dirty="0">
                <a:effectLst/>
                <a:latin typeface="Arial" panose="020B0604020202020204" pitchFamily="34" charset="0"/>
                <a:ea typeface="Calibri" panose="020F0502020204030204" pitchFamily="34" charset="0"/>
                <a:cs typeface="Arial" panose="020B0604020202020204" pitchFamily="34" charset="0"/>
              </a:rPr>
              <a:t>Se aportará factura, así como la justificación de la excepcionalidad del uso del taxi con indicación del recorrido y las personas que realizaron el viaje</a:t>
            </a:r>
            <a:endParaRPr lang="es-ES" sz="16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30000"/>
              </a:lnSpc>
              <a:spcBef>
                <a:spcPts val="0"/>
              </a:spcBef>
              <a:buFont typeface="Courier New" panose="02070309020205020404" pitchFamily="49" charset="0"/>
              <a:buChar char="o"/>
            </a:pPr>
            <a:r>
              <a:rPr lang="es-ES" sz="1600" dirty="0">
                <a:effectLst/>
                <a:latin typeface="Arial" panose="020B0604020202020204" pitchFamily="34" charset="0"/>
                <a:ea typeface="Calibri" panose="020F0502020204030204" pitchFamily="34" charset="0"/>
                <a:cs typeface="Arial" panose="020B0604020202020204" pitchFamily="34" charset="0"/>
              </a:rPr>
              <a:t> Transporte público</a:t>
            </a:r>
            <a:r>
              <a:rPr lang="es-ES" sz="1600" dirty="0">
                <a:latin typeface="Arial" panose="020B0604020202020204" pitchFamily="34" charset="0"/>
                <a:ea typeface="Calibri" panose="020F0502020204030204" pitchFamily="34" charset="0"/>
                <a:cs typeface="Arial" panose="020B0604020202020204" pitchFamily="34" charset="0"/>
              </a:rPr>
              <a:t>: aportar recibos o billetes de transporte.</a:t>
            </a:r>
          </a:p>
          <a:p>
            <a:pPr marL="0" lvl="3" indent="0" algn="just">
              <a:lnSpc>
                <a:spcPct val="130000"/>
              </a:lnSpc>
              <a:spcBef>
                <a:spcPts val="0"/>
              </a:spcBef>
              <a:buFont typeface="Courier New" panose="02070309020205020404" pitchFamily="49" charset="0"/>
              <a:buChar char="o"/>
            </a:pPr>
            <a:r>
              <a:rPr lang="es-ES" sz="1600" dirty="0">
                <a:effectLst/>
                <a:latin typeface="Arial" panose="020B0604020202020204" pitchFamily="34" charset="0"/>
                <a:ea typeface="Calibri" panose="020F0502020204030204" pitchFamily="34" charset="0"/>
                <a:cs typeface="Arial" panose="020B0604020202020204" pitchFamily="34" charset="0"/>
              </a:rPr>
              <a:t> Vehículo propio: 0,26 euros/Km para combustible según lo establecido en la Orden HFP/793/2023, de 12 de julio.</a:t>
            </a:r>
          </a:p>
          <a:p>
            <a:pPr marL="0" lvl="3" indent="0" algn="just">
              <a:lnSpc>
                <a:spcPct val="130000"/>
              </a:lnSpc>
              <a:spcBef>
                <a:spcPts val="0"/>
              </a:spcBef>
              <a:buFont typeface="Wingdings" panose="05000000000000000000" pitchFamily="2" charset="2"/>
              <a:buChar char="Ø"/>
            </a:pPr>
            <a:r>
              <a:rPr lang="es-ES" sz="1600" dirty="0">
                <a:latin typeface="Arial" panose="020B0604020202020204" pitchFamily="34" charset="0"/>
                <a:ea typeface="Calibri" panose="020F0502020204030204" pitchFamily="34" charset="0"/>
                <a:cs typeface="Arial" panose="020B0604020202020204" pitchFamily="34" charset="0"/>
              </a:rPr>
              <a:t> </a:t>
            </a:r>
            <a:r>
              <a:rPr lang="es-ES" sz="1600" dirty="0">
                <a:effectLst/>
                <a:latin typeface="Arial" panose="020B0604020202020204" pitchFamily="34" charset="0"/>
                <a:ea typeface="Calibri" panose="020F0502020204030204" pitchFamily="34" charset="0"/>
                <a:cs typeface="Arial" panose="020B0604020202020204" pitchFamily="34" charset="0"/>
              </a:rPr>
              <a:t>Serán subvencionables los importes de los peajes de las autopistas. </a:t>
            </a:r>
          </a:p>
          <a:p>
            <a:pPr marL="0" lvl="3" indent="0" algn="just">
              <a:lnSpc>
                <a:spcPct val="130000"/>
              </a:lnSpc>
              <a:spcBef>
                <a:spcPts val="0"/>
              </a:spcBef>
              <a:buFont typeface="Wingdings" panose="05000000000000000000" pitchFamily="2" charset="2"/>
              <a:buChar char="Ø"/>
            </a:pPr>
            <a:r>
              <a:rPr lang="es-ES" sz="1600" dirty="0">
                <a:latin typeface="Arial" panose="020B0604020202020204" pitchFamily="34" charset="0"/>
                <a:ea typeface="Calibri" panose="020F0502020204030204" pitchFamily="34" charset="0"/>
                <a:cs typeface="Arial" panose="020B0604020202020204" pitchFamily="34" charset="0"/>
              </a:rPr>
              <a:t> </a:t>
            </a:r>
            <a:r>
              <a:rPr lang="es-ES" sz="1600" dirty="0">
                <a:effectLst/>
                <a:latin typeface="Arial" panose="020B0604020202020204" pitchFamily="34" charset="0"/>
                <a:ea typeface="Calibri" panose="020F0502020204030204" pitchFamily="34" charset="0"/>
                <a:cs typeface="Arial" panose="020B0604020202020204" pitchFamily="34" charset="0"/>
              </a:rPr>
              <a:t>No serán subvencionables los gastos de </a:t>
            </a:r>
            <a:r>
              <a:rPr lang="es-ES" sz="1600" dirty="0">
                <a:latin typeface="Arial" panose="020B0604020202020204" pitchFamily="34" charset="0"/>
                <a:ea typeface="Calibri" panose="020F0502020204030204" pitchFamily="34" charset="0"/>
                <a:cs typeface="Arial" panose="020B0604020202020204" pitchFamily="34" charset="0"/>
              </a:rPr>
              <a:t>aparcamiento. </a:t>
            </a:r>
          </a:p>
          <a:p>
            <a:pPr marL="0" lvl="3" indent="0" algn="just">
              <a:lnSpc>
                <a:spcPct val="130000"/>
              </a:lnSpc>
              <a:spcBef>
                <a:spcPts val="0"/>
              </a:spcBef>
              <a:buFont typeface="Wingdings" panose="05000000000000000000" pitchFamily="2" charset="2"/>
              <a:buChar char="Ø"/>
            </a:pPr>
            <a:r>
              <a:rPr lang="es-ES" sz="1600" dirty="0">
                <a:latin typeface="Arial" panose="020B0604020202020204" pitchFamily="34" charset="0"/>
                <a:ea typeface="Calibri" panose="020F0502020204030204" pitchFamily="34" charset="0"/>
                <a:cs typeface="Arial" panose="020B0604020202020204" pitchFamily="34" charset="0"/>
              </a:rPr>
              <a:t> No será subvencionable el alquiler de turismos. Únicamente de forma excepcional y   justificadamente, y previa comunicación al órgano concedente, se podrá imputar este tipo de gasto a la subvención.</a:t>
            </a:r>
          </a:p>
          <a:p>
            <a:pPr marL="0" lvl="3" indent="0" algn="just">
              <a:lnSpc>
                <a:spcPct val="130000"/>
              </a:lnSpc>
              <a:spcBef>
                <a:spcPts val="0"/>
              </a:spcBef>
              <a:buFont typeface="Wingdings" panose="05000000000000000000" pitchFamily="2" charset="2"/>
              <a:buChar char="Ø"/>
            </a:pPr>
            <a:endParaRPr lang="es-ES" sz="1300" dirty="0">
              <a:effectLst/>
              <a:latin typeface="Arial" panose="020B0604020202020204" pitchFamily="34" charset="0"/>
              <a:ea typeface="Calibri" panose="020F0502020204030204" pitchFamily="34" charset="0"/>
              <a:cs typeface="Arial" panose="020B0604020202020204" pitchFamily="34" charset="0"/>
            </a:endParaRPr>
          </a:p>
          <a:p>
            <a:pPr marL="0" lvl="2" indent="0" algn="just">
              <a:lnSpc>
                <a:spcPct val="120000"/>
              </a:lnSpc>
              <a:spcBef>
                <a:spcPts val="0"/>
              </a:spcBef>
              <a:buNone/>
            </a:pP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Courier New" panose="02070309020205020404" pitchFamily="49" charset="0"/>
              <a:buChar char="o"/>
            </a:pP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Courier New" panose="02070309020205020404" pitchFamily="49" charset="0"/>
              <a:buChar char="o"/>
            </a:pPr>
            <a:endParaRPr lang="es-ES" sz="2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Courier New" panose="02070309020205020404" pitchFamily="49" charset="0"/>
              <a:buChar char="o"/>
            </a:pPr>
            <a:endParaRPr lang="es-ES" sz="2200" dirty="0"/>
          </a:p>
        </p:txBody>
      </p:sp>
    </p:spTree>
    <p:extLst>
      <p:ext uri="{BB962C8B-B14F-4D97-AF65-F5344CB8AC3E}">
        <p14:creationId xmlns:p14="http://schemas.microsoft.com/office/powerpoint/2010/main" val="2092778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0C0F-F533-7DAD-1966-4B449E36220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507E8E-DFCD-6C2A-8574-5A151A50D695}"/>
              </a:ext>
            </a:extLst>
          </p:cNvPr>
          <p:cNvSpPr>
            <a:spLocks noGrp="1"/>
          </p:cNvSpPr>
          <p:nvPr>
            <p:ph type="title"/>
          </p:nvPr>
        </p:nvSpPr>
        <p:spPr>
          <a:xfrm>
            <a:off x="1043631" y="809898"/>
            <a:ext cx="10173010" cy="1554480"/>
          </a:xfrm>
        </p:spPr>
        <p:txBody>
          <a:bodyPr anchor="ctr">
            <a:noAutofit/>
          </a:bodyPr>
          <a:lstStyle/>
          <a:p>
            <a:r>
              <a:rPr lang="es-ES" sz="4000" b="1" noProof="0" dirty="0">
                <a:effectLst/>
                <a:latin typeface="Arial" panose="020B0604020202020204" pitchFamily="34" charset="0"/>
                <a:ea typeface="Calibri" panose="020F0502020204030204" pitchFamily="34" charset="0"/>
              </a:rPr>
              <a:t>Partida de Gastos de adquisición o alquiler de material inventariable y bibliográfico</a:t>
            </a:r>
            <a:endParaRPr lang="es-ES" sz="4000" noProof="0" dirty="0"/>
          </a:p>
        </p:txBody>
      </p:sp>
      <p:graphicFrame>
        <p:nvGraphicFramePr>
          <p:cNvPr id="5" name="Marcador de contenido 2">
            <a:extLst>
              <a:ext uri="{FF2B5EF4-FFF2-40B4-BE49-F238E27FC236}">
                <a16:creationId xmlns:a16="http://schemas.microsoft.com/office/drawing/2014/main" id="{077AD562-7C7D-A7A0-829E-0B735AB4114D}"/>
              </a:ext>
            </a:extLst>
          </p:cNvPr>
          <p:cNvGraphicFramePr>
            <a:graphicFrameLocks noGrp="1"/>
          </p:cNvGraphicFramePr>
          <p:nvPr>
            <p:ph idx="1"/>
            <p:extLst>
              <p:ext uri="{D42A27DB-BD31-4B8C-83A1-F6EECF244321}">
                <p14:modId xmlns:p14="http://schemas.microsoft.com/office/powerpoint/2010/main" val="221262595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44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CD838-4E7E-DC6B-239E-C0934F5CEE2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4CBF88-7017-786A-39C5-533B5195CB21}"/>
              </a:ext>
            </a:extLst>
          </p:cNvPr>
          <p:cNvSpPr>
            <a:spLocks noGrp="1"/>
          </p:cNvSpPr>
          <p:nvPr>
            <p:ph type="title"/>
          </p:nvPr>
        </p:nvSpPr>
        <p:spPr>
          <a:xfrm>
            <a:off x="1043631" y="809898"/>
            <a:ext cx="10173010" cy="1554480"/>
          </a:xfrm>
        </p:spPr>
        <p:txBody>
          <a:bodyPr anchor="ctr">
            <a:noAutofit/>
          </a:bodyPr>
          <a:lstStyle/>
          <a:p>
            <a:r>
              <a:rPr lang="es-ES" sz="4000" b="1" noProof="0" dirty="0">
                <a:effectLst/>
                <a:latin typeface="Arial" panose="020B0604020202020204" pitchFamily="34" charset="0"/>
                <a:ea typeface="Calibri" panose="020F0502020204030204" pitchFamily="34" charset="0"/>
              </a:rPr>
              <a:t>Partida de Gastos financieros</a:t>
            </a:r>
            <a:endParaRPr lang="es-ES" sz="4000" noProof="0" dirty="0"/>
          </a:p>
        </p:txBody>
      </p:sp>
      <p:graphicFrame>
        <p:nvGraphicFramePr>
          <p:cNvPr id="5" name="Marcador de contenido 2">
            <a:extLst>
              <a:ext uri="{FF2B5EF4-FFF2-40B4-BE49-F238E27FC236}">
                <a16:creationId xmlns:a16="http://schemas.microsoft.com/office/drawing/2014/main" id="{1C84DDAE-19A1-01AD-3A7E-9FA92A456043}"/>
              </a:ext>
            </a:extLst>
          </p:cNvPr>
          <p:cNvGraphicFramePr>
            <a:graphicFrameLocks noGrp="1"/>
          </p:cNvGraphicFramePr>
          <p:nvPr>
            <p:ph idx="1"/>
            <p:extLst>
              <p:ext uri="{D42A27DB-BD31-4B8C-83A1-F6EECF244321}">
                <p14:modId xmlns:p14="http://schemas.microsoft.com/office/powerpoint/2010/main" val="403403607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522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CBB08-42EE-4E2A-E26A-4141C473324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FAEE85-09C5-B37B-6B97-A9A5D04A6F1C}"/>
              </a:ext>
            </a:extLst>
          </p:cNvPr>
          <p:cNvSpPr>
            <a:spLocks noGrp="1"/>
          </p:cNvSpPr>
          <p:nvPr>
            <p:ph type="title"/>
          </p:nvPr>
        </p:nvSpPr>
        <p:spPr>
          <a:xfrm>
            <a:off x="1043631" y="809898"/>
            <a:ext cx="10173010" cy="1554480"/>
          </a:xfrm>
        </p:spPr>
        <p:txBody>
          <a:bodyPr anchor="ctr">
            <a:noAutofit/>
          </a:bodyPr>
          <a:lstStyle/>
          <a:p>
            <a:r>
              <a:rPr lang="es-ES" sz="4000" b="1" noProof="0" dirty="0">
                <a:effectLst/>
                <a:latin typeface="Arial" panose="020B0604020202020204" pitchFamily="34" charset="0"/>
                <a:ea typeface="Calibri" panose="020F0502020204030204" pitchFamily="34" charset="0"/>
              </a:rPr>
              <a:t>Partida de Otros gastos</a:t>
            </a:r>
            <a:endParaRPr lang="es-ES" sz="4000" noProof="0" dirty="0"/>
          </a:p>
        </p:txBody>
      </p:sp>
      <p:graphicFrame>
        <p:nvGraphicFramePr>
          <p:cNvPr id="5" name="Marcador de contenido 2">
            <a:extLst>
              <a:ext uri="{FF2B5EF4-FFF2-40B4-BE49-F238E27FC236}">
                <a16:creationId xmlns:a16="http://schemas.microsoft.com/office/drawing/2014/main" id="{E920F2BC-DB75-5395-1182-62754803CB6A}"/>
              </a:ext>
            </a:extLst>
          </p:cNvPr>
          <p:cNvGraphicFramePr>
            <a:graphicFrameLocks noGrp="1"/>
          </p:cNvGraphicFramePr>
          <p:nvPr>
            <p:ph idx="1"/>
            <p:extLst>
              <p:ext uri="{D42A27DB-BD31-4B8C-83A1-F6EECF244321}">
                <p14:modId xmlns:p14="http://schemas.microsoft.com/office/powerpoint/2010/main" val="693679628"/>
              </p:ext>
            </p:extLst>
          </p:nvPr>
        </p:nvGraphicFramePr>
        <p:xfrm>
          <a:off x="724277" y="2598345"/>
          <a:ext cx="10558765" cy="362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2525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61EF-0AEB-8866-D8D9-D9B3E8E92D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6CC3F8-FA03-EA72-2EA6-5A2B5296035B}"/>
              </a:ext>
            </a:extLst>
          </p:cNvPr>
          <p:cNvSpPr>
            <a:spLocks noGrp="1"/>
          </p:cNvSpPr>
          <p:nvPr>
            <p:ph type="title"/>
          </p:nvPr>
        </p:nvSpPr>
        <p:spPr>
          <a:xfrm>
            <a:off x="0" y="1153572"/>
            <a:ext cx="3887234" cy="4461163"/>
          </a:xfrm>
        </p:spPr>
        <p:txBody>
          <a:bodyPr>
            <a:normAutofit/>
          </a:bodyPr>
          <a:lstStyle/>
          <a:p>
            <a:r>
              <a:rPr lang="es-ES" noProof="0" dirty="0">
                <a:solidFill>
                  <a:srgbClr val="FFFFFF"/>
                </a:solidFill>
              </a:rPr>
              <a:t>Concepto: Gastos de funcionamiento ordinario</a:t>
            </a:r>
          </a:p>
        </p:txBody>
      </p:sp>
      <p:sp>
        <p:nvSpPr>
          <p:cNvPr id="3" name="Marcador de contenido 2">
            <a:extLst>
              <a:ext uri="{FF2B5EF4-FFF2-40B4-BE49-F238E27FC236}">
                <a16:creationId xmlns:a16="http://schemas.microsoft.com/office/drawing/2014/main" id="{C695C067-B579-0755-8A29-8A8C47D127E8}"/>
              </a:ext>
            </a:extLst>
          </p:cNvPr>
          <p:cNvSpPr>
            <a:spLocks noGrp="1"/>
          </p:cNvSpPr>
          <p:nvPr>
            <p:ph idx="1"/>
          </p:nvPr>
        </p:nvSpPr>
        <p:spPr>
          <a:xfrm>
            <a:off x="616017" y="1386038"/>
            <a:ext cx="10956243" cy="4735721"/>
          </a:xfrm>
        </p:spPr>
        <p:txBody>
          <a:bodyPr anchor="ctr">
            <a:normAutofit fontScale="77500" lnSpcReduction="20000"/>
          </a:bodyPr>
          <a:lstStyle/>
          <a:p>
            <a:pPr marL="0" indent="0" algn="just">
              <a:lnSpc>
                <a:spcPct val="120000"/>
              </a:lnSpc>
              <a:spcAft>
                <a:spcPts val="800"/>
              </a:spcAft>
              <a:buNone/>
            </a:pPr>
            <a:r>
              <a:rPr lang="es-ES" sz="1800" noProof="0" dirty="0">
                <a:effectLst/>
                <a:latin typeface="Arial" panose="020B0604020202020204" pitchFamily="34" charset="0"/>
                <a:ea typeface="Aptos" panose="020B0004020202020204" pitchFamily="34" charset="0"/>
                <a:cs typeface="Arial" panose="020B0604020202020204" pitchFamily="34" charset="0"/>
              </a:rPr>
              <a:t>Son aquellos gastos necesarios para el </a:t>
            </a:r>
            <a:r>
              <a:rPr lang="es-ES" sz="1800" b="1" noProof="0" dirty="0">
                <a:effectLst/>
                <a:latin typeface="Arial" panose="020B0604020202020204" pitchFamily="34" charset="0"/>
                <a:ea typeface="Aptos" panose="020B0004020202020204" pitchFamily="34" charset="0"/>
                <a:cs typeface="Arial" panose="020B0604020202020204" pitchFamily="34" charset="0"/>
              </a:rPr>
              <a:t>normal funcionamiento de la estructura de la entidad </a:t>
            </a:r>
            <a:r>
              <a:rPr lang="es-ES" sz="1800" noProof="0" dirty="0">
                <a:effectLst/>
                <a:latin typeface="Arial" panose="020B0604020202020204" pitchFamily="34" charset="0"/>
                <a:ea typeface="Aptos" panose="020B0004020202020204" pitchFamily="34" charset="0"/>
                <a:cs typeface="Arial" panose="020B0604020202020204" pitchFamily="34" charset="0"/>
              </a:rPr>
              <a:t>y con ello para el normal funcionamiento del proyecto.</a:t>
            </a:r>
          </a:p>
          <a:p>
            <a:pPr marL="0" indent="0" algn="just">
              <a:lnSpc>
                <a:spcPct val="120000"/>
              </a:lnSpc>
              <a:spcAft>
                <a:spcPts val="800"/>
              </a:spcAft>
              <a:buNone/>
            </a:pPr>
            <a:r>
              <a:rPr lang="es-ES" sz="1800" noProof="0" dirty="0">
                <a:latin typeface="Arial" panose="020B0604020202020204" pitchFamily="34" charset="0"/>
                <a:ea typeface="Aptos" panose="020B0004020202020204" pitchFamily="34" charset="0"/>
                <a:cs typeface="Arial" panose="020B0604020202020204" pitchFamily="34" charset="0"/>
              </a:rPr>
              <a:t>H</a:t>
            </a:r>
            <a:r>
              <a:rPr lang="es-ES" sz="1800" noProof="0" dirty="0">
                <a:effectLst/>
                <a:latin typeface="Arial" panose="020B0604020202020204" pitchFamily="34" charset="0"/>
                <a:ea typeface="Aptos" panose="020B0004020202020204" pitchFamily="34" charset="0"/>
                <a:cs typeface="Arial" panose="020B0604020202020204" pitchFamily="34" charset="0"/>
              </a:rPr>
              <a:t>abrán de imputarse por la entidad beneficiaria a la actividad subvencionada en la parte que corresponda de acuerdo con </a:t>
            </a:r>
            <a:r>
              <a:rPr lang="es-ES" sz="1800" b="1" noProof="0" dirty="0">
                <a:effectLst/>
                <a:latin typeface="Arial" panose="020B0604020202020204" pitchFamily="34" charset="0"/>
                <a:ea typeface="Aptos" panose="020B0004020202020204" pitchFamily="34" charset="0"/>
                <a:cs typeface="Arial" panose="020B0604020202020204" pitchFamily="34" charset="0"/>
              </a:rPr>
              <a:t>principios y normas de contabilidad generalmente admitidas </a:t>
            </a:r>
            <a:r>
              <a:rPr lang="es-ES" sz="1800" noProof="0" dirty="0">
                <a:effectLst/>
                <a:latin typeface="Arial" panose="020B0604020202020204" pitchFamily="34" charset="0"/>
                <a:ea typeface="Aptos" panose="020B0004020202020204" pitchFamily="34" charset="0"/>
                <a:cs typeface="Arial" panose="020B0604020202020204" pitchFamily="34" charset="0"/>
              </a:rPr>
              <a:t>y, en todo caso, en la medida en que tales costes correspondan al período en que efectivamente se realiza la actividad.</a:t>
            </a:r>
          </a:p>
          <a:p>
            <a:pPr marL="0" indent="0" algn="just">
              <a:lnSpc>
                <a:spcPct val="120000"/>
              </a:lnSpc>
              <a:spcAft>
                <a:spcPts val="800"/>
              </a:spcAft>
              <a:buNone/>
            </a:pPr>
            <a:r>
              <a:rPr lang="es-ES" sz="1800" noProof="0" dirty="0">
                <a:effectLst/>
                <a:latin typeface="Arial" panose="020B0604020202020204" pitchFamily="34" charset="0"/>
                <a:ea typeface="Aptos" panose="020B0004020202020204" pitchFamily="34" charset="0"/>
                <a:cs typeface="Arial" panose="020B0604020202020204" pitchFamily="34" charset="0"/>
              </a:rPr>
              <a:t>Todas las entidades beneficiarias que imputen gastos de funcionamiento ordinarios deberán presentar una </a:t>
            </a:r>
            <a:r>
              <a:rPr lang="es-ES" sz="1800" b="1" noProof="0" dirty="0">
                <a:effectLst/>
                <a:latin typeface="Arial" panose="020B0604020202020204" pitchFamily="34" charset="0"/>
                <a:ea typeface="Aptos" panose="020B0004020202020204" pitchFamily="34" charset="0"/>
                <a:cs typeface="Arial" panose="020B0604020202020204" pitchFamily="34" charset="0"/>
              </a:rPr>
              <a:t>declaración responsable</a:t>
            </a:r>
            <a:r>
              <a:rPr lang="es-ES" sz="1800" noProof="0" dirty="0">
                <a:effectLst/>
                <a:latin typeface="Arial" panose="020B0604020202020204" pitchFamily="34" charset="0"/>
                <a:ea typeface="Aptos" panose="020B0004020202020204" pitchFamily="34" charset="0"/>
                <a:cs typeface="Arial" panose="020B0604020202020204" pitchFamily="34" charset="0"/>
              </a:rPr>
              <a:t> de que los citados gastos no han sido sufragados, ni lo serán en el futuro, mediante financiación propia, por otras subvenciones públicas o por ingresos privados.</a:t>
            </a:r>
          </a:p>
          <a:p>
            <a:pPr marL="0" indent="0" algn="just">
              <a:lnSpc>
                <a:spcPct val="120000"/>
              </a:lnSpc>
              <a:spcAft>
                <a:spcPts val="800"/>
              </a:spcAft>
              <a:buNone/>
            </a:pPr>
            <a:r>
              <a:rPr lang="es-ES" sz="1800" noProof="0" dirty="0">
                <a:latin typeface="Arial" panose="020B0604020202020204" pitchFamily="34" charset="0"/>
                <a:ea typeface="Calibri" panose="020F0502020204030204" pitchFamily="34" charset="0"/>
                <a:cs typeface="Arial" panose="020B0604020202020204" pitchFamily="34" charset="0"/>
              </a:rPr>
              <a:t>S</a:t>
            </a:r>
            <a:r>
              <a:rPr lang="es-ES" sz="1800" noProof="0" dirty="0">
                <a:effectLst/>
                <a:latin typeface="Arial" panose="020B0604020202020204" pitchFamily="34" charset="0"/>
                <a:ea typeface="Calibri" panose="020F0502020204030204" pitchFamily="34" charset="0"/>
                <a:cs typeface="Arial" panose="020B0604020202020204" pitchFamily="34" charset="0"/>
              </a:rPr>
              <a:t>e justificarán a </a:t>
            </a:r>
            <a:r>
              <a:rPr lang="es-ES" sz="1800" b="1" noProof="0" dirty="0">
                <a:effectLst/>
                <a:latin typeface="Arial" panose="020B0604020202020204" pitchFamily="34" charset="0"/>
                <a:ea typeface="Calibri" panose="020F0502020204030204" pitchFamily="34" charset="0"/>
                <a:cs typeface="Arial" panose="020B0604020202020204" pitchFamily="34" charset="0"/>
              </a:rPr>
              <a:t>tanto alzado</a:t>
            </a:r>
            <a:r>
              <a:rPr lang="es-ES" sz="1800" noProof="0" dirty="0">
                <a:effectLst/>
                <a:latin typeface="Arial" panose="020B0604020202020204" pitchFamily="34" charset="0"/>
                <a:ea typeface="Calibri" panose="020F0502020204030204" pitchFamily="34" charset="0"/>
                <a:cs typeface="Arial" panose="020B0604020202020204" pitchFamily="34" charset="0"/>
              </a:rPr>
              <a:t>, aportando las facturas de los gastos e indicando </a:t>
            </a:r>
            <a:r>
              <a:rPr lang="es-ES" sz="1800" dirty="0">
                <a:latin typeface="Arial" panose="020B0604020202020204" pitchFamily="34" charset="0"/>
                <a:ea typeface="Calibri" panose="020F0502020204030204" pitchFamily="34" charset="0"/>
                <a:cs typeface="Arial" panose="020B0604020202020204" pitchFamily="34" charset="0"/>
              </a:rPr>
              <a:t>la cantidad imputada según</a:t>
            </a:r>
            <a:r>
              <a:rPr lang="es-ES" sz="1800" noProof="0" dirty="0">
                <a:effectLst/>
                <a:latin typeface="Arial" panose="020B0604020202020204" pitchFamily="34" charset="0"/>
                <a:ea typeface="Calibri" panose="020F0502020204030204" pitchFamily="34" charset="0"/>
                <a:cs typeface="Arial" panose="020B0604020202020204" pitchFamily="34" charset="0"/>
              </a:rPr>
              <a:t> cada uno de ellos, o </a:t>
            </a:r>
            <a:r>
              <a:rPr lang="es-ES" sz="1800" b="1" noProof="0" dirty="0">
                <a:effectLst/>
                <a:latin typeface="Arial" panose="020B0604020202020204" pitchFamily="34" charset="0"/>
                <a:ea typeface="Calibri" panose="020F0502020204030204" pitchFamily="34" charset="0"/>
                <a:cs typeface="Arial" panose="020B0604020202020204" pitchFamily="34" charset="0"/>
              </a:rPr>
              <a:t>su importe total</a:t>
            </a:r>
            <a:r>
              <a:rPr lang="es-ES" sz="1800" noProof="0" dirty="0">
                <a:effectLst/>
                <a:latin typeface="Arial" panose="020B0604020202020204" pitchFamily="34" charset="0"/>
                <a:ea typeface="Calibri" panose="020F0502020204030204" pitchFamily="34" charset="0"/>
                <a:cs typeface="Arial" panose="020B0604020202020204" pitchFamily="34" charset="0"/>
              </a:rPr>
              <a:t>.</a:t>
            </a:r>
          </a:p>
          <a:p>
            <a:pPr marL="0" indent="0" algn="just">
              <a:lnSpc>
                <a:spcPct val="120000"/>
              </a:lnSpc>
              <a:spcAft>
                <a:spcPts val="800"/>
              </a:spcAft>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Serán subvencionables como máximo </a:t>
            </a:r>
            <a:r>
              <a:rPr lang="es-ES" sz="1800" b="1" noProof="0" dirty="0">
                <a:effectLst/>
                <a:latin typeface="Arial" panose="020B0604020202020204" pitchFamily="34" charset="0"/>
                <a:ea typeface="Calibri" panose="020F0502020204030204" pitchFamily="34" charset="0"/>
                <a:cs typeface="Arial" panose="020B0604020202020204" pitchFamily="34" charset="0"/>
              </a:rPr>
              <a:t>hasta un 10% </a:t>
            </a:r>
            <a:r>
              <a:rPr lang="es-ES" sz="1800" noProof="0" dirty="0">
                <a:effectLst/>
                <a:latin typeface="Arial" panose="020B0604020202020204" pitchFamily="34" charset="0"/>
                <a:ea typeface="Calibri" panose="020F0502020204030204" pitchFamily="34" charset="0"/>
                <a:cs typeface="Arial" panose="020B0604020202020204" pitchFamily="34" charset="0"/>
              </a:rPr>
              <a:t>del importe total de la Subvención, y siempre vinculados al periodo en que efectivamente se realiza la actividad subvencionada.</a:t>
            </a:r>
          </a:p>
          <a:p>
            <a:pPr marL="0" indent="0" algn="just">
              <a:lnSpc>
                <a:spcPct val="120000"/>
              </a:lnSpc>
              <a:spcAft>
                <a:spcPts val="800"/>
              </a:spcAft>
              <a:buNone/>
            </a:pPr>
            <a:r>
              <a:rPr lang="es-ES" sz="1800" noProof="0" dirty="0">
                <a:effectLst/>
                <a:latin typeface="Arial" panose="020B0604020202020204" pitchFamily="34" charset="0"/>
                <a:ea typeface="Calibri" panose="020F0502020204030204" pitchFamily="34" charset="0"/>
                <a:cs typeface="Arial" panose="020B0604020202020204" pitchFamily="34" charset="0"/>
              </a:rPr>
              <a:t> Podrá ser subvencionables un porcentaje, o el importe total, de los gastos de </a:t>
            </a:r>
            <a:r>
              <a:rPr lang="es-ES" sz="1800" b="1" noProof="0" dirty="0">
                <a:effectLst/>
                <a:latin typeface="Arial" panose="020B0604020202020204" pitchFamily="34" charset="0"/>
                <a:ea typeface="Calibri" panose="020F0502020204030204" pitchFamily="34" charset="0"/>
                <a:cs typeface="Arial" panose="020B0604020202020204" pitchFamily="34" charset="0"/>
              </a:rPr>
              <a:t>alquiler de la sede </a:t>
            </a:r>
            <a:r>
              <a:rPr lang="es-ES" sz="1800" noProof="0" dirty="0">
                <a:effectLst/>
                <a:latin typeface="Arial" panose="020B0604020202020204" pitchFamily="34" charset="0"/>
                <a:ea typeface="Calibri" panose="020F0502020204030204" pitchFamily="34" charset="0"/>
                <a:cs typeface="Arial" panose="020B0604020202020204" pitchFamily="34" charset="0"/>
              </a:rPr>
              <a:t>de la entidad beneficiaria, siempre que se justifique la vinculación de ese porcentaje de uso al proyecto subvencionado. Otros ejemplos de gastos imputables a este concepto pueden ser </a:t>
            </a:r>
            <a:r>
              <a:rPr lang="es-ES" sz="1800" b="1" noProof="0" dirty="0">
                <a:effectLst/>
                <a:latin typeface="Arial" panose="020B0604020202020204" pitchFamily="34" charset="0"/>
                <a:ea typeface="Calibri" panose="020F0502020204030204" pitchFamily="34" charset="0"/>
                <a:cs typeface="Arial" panose="020B0604020202020204" pitchFamily="34" charset="0"/>
              </a:rPr>
              <a:t>suministros eléctricos</a:t>
            </a:r>
            <a:r>
              <a:rPr lang="es-ES" sz="1800" noProof="0" dirty="0">
                <a:effectLst/>
                <a:latin typeface="Arial" panose="020B0604020202020204" pitchFamily="34" charset="0"/>
                <a:ea typeface="Calibri" panose="020F0502020204030204" pitchFamily="34" charset="0"/>
                <a:cs typeface="Arial" panose="020B0604020202020204" pitchFamily="34" charset="0"/>
              </a:rPr>
              <a:t>, de </a:t>
            </a:r>
            <a:r>
              <a:rPr lang="es-ES" sz="1800" b="1" noProof="0" dirty="0">
                <a:effectLst/>
                <a:latin typeface="Arial" panose="020B0604020202020204" pitchFamily="34" charset="0"/>
                <a:ea typeface="Calibri" panose="020F0502020204030204" pitchFamily="34" charset="0"/>
                <a:cs typeface="Arial" panose="020B0604020202020204" pitchFamily="34" charset="0"/>
              </a:rPr>
              <a:t>abastecimiento de agua</a:t>
            </a:r>
            <a:r>
              <a:rPr lang="es-ES" sz="1800" noProof="0" dirty="0">
                <a:effectLst/>
                <a:latin typeface="Arial" panose="020B0604020202020204" pitchFamily="34" charset="0"/>
                <a:ea typeface="Calibri" panose="020F0502020204030204" pitchFamily="34" charset="0"/>
                <a:cs typeface="Arial" panose="020B0604020202020204" pitchFamily="34" charset="0"/>
              </a:rPr>
              <a:t>, </a:t>
            </a:r>
            <a:r>
              <a:rPr lang="es-ES" sz="1800" b="1" noProof="0" dirty="0">
                <a:effectLst/>
                <a:latin typeface="Arial" panose="020B0604020202020204" pitchFamily="34" charset="0"/>
                <a:ea typeface="Calibri" panose="020F0502020204030204" pitchFamily="34" charset="0"/>
                <a:cs typeface="Arial" panose="020B0604020202020204" pitchFamily="34" charset="0"/>
              </a:rPr>
              <a:t>calefacción</a:t>
            </a:r>
            <a:r>
              <a:rPr lang="es-ES" sz="1800" noProof="0" dirty="0">
                <a:effectLst/>
                <a:latin typeface="Arial" panose="020B0604020202020204" pitchFamily="34" charset="0"/>
                <a:ea typeface="Calibri" panose="020F0502020204030204" pitchFamily="34" charset="0"/>
                <a:cs typeface="Arial" panose="020B0604020202020204" pitchFamily="34" charset="0"/>
              </a:rPr>
              <a:t>, </a:t>
            </a:r>
            <a:r>
              <a:rPr lang="es-ES" sz="1800" b="1" noProof="0" dirty="0">
                <a:effectLst/>
                <a:latin typeface="Arial" panose="020B0604020202020204" pitchFamily="34" charset="0"/>
                <a:ea typeface="Calibri" panose="020F0502020204030204" pitchFamily="34" charset="0"/>
                <a:cs typeface="Arial" panose="020B0604020202020204" pitchFamily="34" charset="0"/>
              </a:rPr>
              <a:t>hosting de página web</a:t>
            </a:r>
            <a:r>
              <a:rPr lang="es-ES" sz="1800" noProof="0" dirty="0">
                <a:effectLst/>
                <a:latin typeface="Arial" panose="020B0604020202020204" pitchFamily="34" charset="0"/>
                <a:ea typeface="Calibri" panose="020F0502020204030204" pitchFamily="34" charset="0"/>
                <a:cs typeface="Arial" panose="020B0604020202020204" pitchFamily="34" charset="0"/>
              </a:rPr>
              <a:t>, entre otros.</a:t>
            </a:r>
            <a:endParaRPr lang="es-ES" sz="1800" noProof="0" dirty="0">
              <a:effectLst/>
              <a:latin typeface="Arial" panose="020B0604020202020204" pitchFamily="34" charset="0"/>
              <a:ea typeface="Aptos" panose="020B0004020202020204" pitchFamily="34" charset="0"/>
              <a:cs typeface="Arial" panose="020B0604020202020204" pitchFamily="34" charset="0"/>
            </a:endParaRPr>
          </a:p>
          <a:p>
            <a:endParaRPr lang="es-ES" sz="2000" noProof="0" dirty="0"/>
          </a:p>
        </p:txBody>
      </p:sp>
      <p:sp>
        <p:nvSpPr>
          <p:cNvPr id="4" name="CuadroTexto 3">
            <a:extLst>
              <a:ext uri="{FF2B5EF4-FFF2-40B4-BE49-F238E27FC236}">
                <a16:creationId xmlns:a16="http://schemas.microsoft.com/office/drawing/2014/main" id="{B5AB8F1F-88D6-9FDD-7E39-AFAABE6425BE}"/>
              </a:ext>
            </a:extLst>
          </p:cNvPr>
          <p:cNvSpPr txBox="1"/>
          <p:nvPr/>
        </p:nvSpPr>
        <p:spPr>
          <a:xfrm>
            <a:off x="895149" y="404261"/>
            <a:ext cx="7632834"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Concepto: Funcionamiento ordinario</a:t>
            </a:r>
          </a:p>
        </p:txBody>
      </p:sp>
    </p:spTree>
    <p:extLst>
      <p:ext uri="{BB962C8B-B14F-4D97-AF65-F5344CB8AC3E}">
        <p14:creationId xmlns:p14="http://schemas.microsoft.com/office/powerpoint/2010/main" val="1634801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88F6C-25A3-6BF6-6903-0DBF2FA92E90}"/>
              </a:ext>
            </a:extLst>
          </p:cNvPr>
          <p:cNvSpPr>
            <a:spLocks noGrp="1"/>
          </p:cNvSpPr>
          <p:nvPr>
            <p:ph type="title"/>
          </p:nvPr>
        </p:nvSpPr>
        <p:spPr>
          <a:xfrm>
            <a:off x="347321" y="221955"/>
            <a:ext cx="5022112" cy="481943"/>
          </a:xfrm>
        </p:spPr>
        <p:txBody>
          <a:bodyPr>
            <a:normAutofit/>
          </a:bodyPr>
          <a:lstStyle/>
          <a:p>
            <a:r>
              <a:rPr lang="es-ES" sz="2800" dirty="0">
                <a:latin typeface="Arial" panose="020B0604020202020204" pitchFamily="34" charset="0"/>
                <a:cs typeface="Arial" panose="020B0604020202020204" pitchFamily="34" charset="0"/>
              </a:rPr>
              <a:t>Esquema proceso justificación</a:t>
            </a:r>
          </a:p>
        </p:txBody>
      </p:sp>
      <p:sp>
        <p:nvSpPr>
          <p:cNvPr id="3" name="Marcador de contenido 2">
            <a:extLst>
              <a:ext uri="{FF2B5EF4-FFF2-40B4-BE49-F238E27FC236}">
                <a16:creationId xmlns:a16="http://schemas.microsoft.com/office/drawing/2014/main" id="{2AD77C21-1432-2524-A0C6-9198BFCFBDA6}"/>
              </a:ext>
            </a:extLst>
          </p:cNvPr>
          <p:cNvSpPr>
            <a:spLocks noGrp="1"/>
          </p:cNvSpPr>
          <p:nvPr>
            <p:ph idx="1"/>
          </p:nvPr>
        </p:nvSpPr>
        <p:spPr>
          <a:xfrm>
            <a:off x="2605322" y="4456996"/>
            <a:ext cx="2243470" cy="1173531"/>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s-ES" sz="1800" dirty="0">
                <a:latin typeface="Arial" panose="020B0604020202020204" pitchFamily="34" charset="0"/>
                <a:cs typeface="Arial" panose="020B0604020202020204" pitchFamily="34" charset="0"/>
              </a:rPr>
              <a:t>Comienza plazo presentación de justificación (3 meses)</a:t>
            </a:r>
          </a:p>
          <a:p>
            <a:pPr marL="0" indent="0">
              <a:buNone/>
            </a:pPr>
            <a:endParaRPr lang="es-ES" sz="18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458F358-9C82-4E53-E474-5C35253DEBEB}"/>
              </a:ext>
            </a:extLst>
          </p:cNvPr>
          <p:cNvSpPr txBox="1"/>
          <p:nvPr/>
        </p:nvSpPr>
        <p:spPr>
          <a:xfrm>
            <a:off x="529847" y="1145808"/>
            <a:ext cx="224347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latin typeface="Arial" panose="020B0604020202020204" pitchFamily="34" charset="0"/>
                <a:cs typeface="Arial" panose="020B0604020202020204" pitchFamily="34" charset="0"/>
              </a:rPr>
              <a:t>Publicación de concesión en BDNS</a:t>
            </a:r>
          </a:p>
        </p:txBody>
      </p:sp>
      <p:sp>
        <p:nvSpPr>
          <p:cNvPr id="8" name="CuadroTexto 7">
            <a:extLst>
              <a:ext uri="{FF2B5EF4-FFF2-40B4-BE49-F238E27FC236}">
                <a16:creationId xmlns:a16="http://schemas.microsoft.com/office/drawing/2014/main" id="{6F2EC008-8740-71BA-7438-91C360EDB6E4}"/>
              </a:ext>
            </a:extLst>
          </p:cNvPr>
          <p:cNvSpPr txBox="1"/>
          <p:nvPr/>
        </p:nvSpPr>
        <p:spPr>
          <a:xfrm>
            <a:off x="2605322" y="2234049"/>
            <a:ext cx="224347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latin typeface="Arial" panose="020B0604020202020204" pitchFamily="34" charset="0"/>
                <a:cs typeface="Arial" panose="020B0604020202020204" pitchFamily="34" charset="0"/>
              </a:rPr>
              <a:t>Comienza periodo ejecución proyecto </a:t>
            </a:r>
          </a:p>
        </p:txBody>
      </p:sp>
      <p:sp>
        <p:nvSpPr>
          <p:cNvPr id="18" name="CuadroTexto 17">
            <a:extLst>
              <a:ext uri="{FF2B5EF4-FFF2-40B4-BE49-F238E27FC236}">
                <a16:creationId xmlns:a16="http://schemas.microsoft.com/office/drawing/2014/main" id="{167BA413-CFF9-DC09-AF1D-34E7A72C6486}"/>
              </a:ext>
            </a:extLst>
          </p:cNvPr>
          <p:cNvSpPr txBox="1"/>
          <p:nvPr/>
        </p:nvSpPr>
        <p:spPr>
          <a:xfrm>
            <a:off x="2605322" y="3332378"/>
            <a:ext cx="224347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latin typeface="Arial" panose="020B0604020202020204" pitchFamily="34" charset="0"/>
                <a:cs typeface="Arial" panose="020B0604020202020204" pitchFamily="34" charset="0"/>
              </a:rPr>
              <a:t>Termina periodo ejecución proyecto</a:t>
            </a:r>
          </a:p>
        </p:txBody>
      </p:sp>
      <p:cxnSp>
        <p:nvCxnSpPr>
          <p:cNvPr id="21" name="Conector recto de flecha 20">
            <a:extLst>
              <a:ext uri="{FF2B5EF4-FFF2-40B4-BE49-F238E27FC236}">
                <a16:creationId xmlns:a16="http://schemas.microsoft.com/office/drawing/2014/main" id="{C5AB94A6-9538-0392-DCBA-14B5FDD3953D}"/>
              </a:ext>
            </a:extLst>
          </p:cNvPr>
          <p:cNvCxnSpPr>
            <a:cxnSpLocks/>
          </p:cNvCxnSpPr>
          <p:nvPr/>
        </p:nvCxnSpPr>
        <p:spPr>
          <a:xfrm>
            <a:off x="3712074" y="2930440"/>
            <a:ext cx="0" cy="351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CuadroTexto 26">
            <a:extLst>
              <a:ext uri="{FF2B5EF4-FFF2-40B4-BE49-F238E27FC236}">
                <a16:creationId xmlns:a16="http://schemas.microsoft.com/office/drawing/2014/main" id="{EAD44B6D-5AE4-6D3B-2B58-839C06EFEBDD}"/>
              </a:ext>
            </a:extLst>
          </p:cNvPr>
          <p:cNvSpPr txBox="1"/>
          <p:nvPr/>
        </p:nvSpPr>
        <p:spPr>
          <a:xfrm>
            <a:off x="4307948" y="2930440"/>
            <a:ext cx="1163282" cy="307777"/>
          </a:xfrm>
          <a:prstGeom prst="rect">
            <a:avLst/>
          </a:prstGeom>
          <a:noFill/>
        </p:spPr>
        <p:txBody>
          <a:bodyPr wrap="square" rtlCol="0">
            <a:spAutoFit/>
          </a:bodyPr>
          <a:lstStyle/>
          <a:p>
            <a:r>
              <a:rPr lang="es-ES" sz="1400" b="1" dirty="0">
                <a:solidFill>
                  <a:srgbClr val="0070C0"/>
                </a:solidFill>
                <a:latin typeface="Arial" panose="020B0604020202020204" pitchFamily="34" charset="0"/>
                <a:cs typeface="Arial" panose="020B0604020202020204" pitchFamily="34" charset="0"/>
              </a:rPr>
              <a:t>1 año</a:t>
            </a:r>
          </a:p>
        </p:txBody>
      </p:sp>
      <p:cxnSp>
        <p:nvCxnSpPr>
          <p:cNvPr id="28" name="Conector recto de flecha 27">
            <a:extLst>
              <a:ext uri="{FF2B5EF4-FFF2-40B4-BE49-F238E27FC236}">
                <a16:creationId xmlns:a16="http://schemas.microsoft.com/office/drawing/2014/main" id="{516BCAEA-57DF-47B8-B807-6E8F672B1B5C}"/>
              </a:ext>
            </a:extLst>
          </p:cNvPr>
          <p:cNvCxnSpPr>
            <a:cxnSpLocks/>
          </p:cNvCxnSpPr>
          <p:nvPr/>
        </p:nvCxnSpPr>
        <p:spPr>
          <a:xfrm>
            <a:off x="3696135" y="4105118"/>
            <a:ext cx="0" cy="351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Cerrar llave 28">
            <a:extLst>
              <a:ext uri="{FF2B5EF4-FFF2-40B4-BE49-F238E27FC236}">
                <a16:creationId xmlns:a16="http://schemas.microsoft.com/office/drawing/2014/main" id="{ABEAAACD-C0DB-3840-A8FF-0A3A95C82763}"/>
              </a:ext>
            </a:extLst>
          </p:cNvPr>
          <p:cNvSpPr/>
          <p:nvPr/>
        </p:nvSpPr>
        <p:spPr>
          <a:xfrm>
            <a:off x="5062647" y="2234049"/>
            <a:ext cx="1047808" cy="17446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30" name="CuadroTexto 29">
            <a:extLst>
              <a:ext uri="{FF2B5EF4-FFF2-40B4-BE49-F238E27FC236}">
                <a16:creationId xmlns:a16="http://schemas.microsoft.com/office/drawing/2014/main" id="{721B7485-F7A3-A8DC-1794-736FE2AFFF55}"/>
              </a:ext>
            </a:extLst>
          </p:cNvPr>
          <p:cNvSpPr txBox="1"/>
          <p:nvPr/>
        </p:nvSpPr>
        <p:spPr>
          <a:xfrm>
            <a:off x="6199363" y="2656955"/>
            <a:ext cx="16916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latin typeface="Arial" panose="020B0604020202020204" pitchFamily="34" charset="0"/>
                <a:cs typeface="Arial" panose="020B0604020202020204" pitchFamily="34" charset="0"/>
              </a:rPr>
              <a:t>Gastos imputables a subvención</a:t>
            </a:r>
          </a:p>
        </p:txBody>
      </p:sp>
      <p:sp>
        <p:nvSpPr>
          <p:cNvPr id="31" name="Flecha: a la derecha 30">
            <a:extLst>
              <a:ext uri="{FF2B5EF4-FFF2-40B4-BE49-F238E27FC236}">
                <a16:creationId xmlns:a16="http://schemas.microsoft.com/office/drawing/2014/main" id="{2350AED7-D901-D7AB-1812-C116C95A81BC}"/>
              </a:ext>
            </a:extLst>
          </p:cNvPr>
          <p:cNvSpPr/>
          <p:nvPr/>
        </p:nvSpPr>
        <p:spPr>
          <a:xfrm>
            <a:off x="4931422" y="5018567"/>
            <a:ext cx="1047808" cy="767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2" name="CuadroTexto 31">
            <a:extLst>
              <a:ext uri="{FF2B5EF4-FFF2-40B4-BE49-F238E27FC236}">
                <a16:creationId xmlns:a16="http://schemas.microsoft.com/office/drawing/2014/main" id="{EC5D986C-496F-5C57-A86B-E40BE136BF8F}"/>
              </a:ext>
            </a:extLst>
          </p:cNvPr>
          <p:cNvSpPr txBox="1"/>
          <p:nvPr/>
        </p:nvSpPr>
        <p:spPr>
          <a:xfrm>
            <a:off x="6110462" y="4456996"/>
            <a:ext cx="250170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latin typeface="Arial" panose="020B0604020202020204" pitchFamily="34" charset="0"/>
                <a:cs typeface="Arial" panose="020B0604020202020204" pitchFamily="34" charset="0"/>
              </a:rPr>
              <a:t>Gastos del auditor ROAC o motivados</a:t>
            </a:r>
          </a:p>
          <a:p>
            <a:endParaRPr lang="es-ES" dirty="0"/>
          </a:p>
          <a:p>
            <a:endParaRPr lang="es-ES" dirty="0"/>
          </a:p>
        </p:txBody>
      </p:sp>
      <p:sp>
        <p:nvSpPr>
          <p:cNvPr id="4" name="Flecha: doblada 3">
            <a:extLst>
              <a:ext uri="{FF2B5EF4-FFF2-40B4-BE49-F238E27FC236}">
                <a16:creationId xmlns:a16="http://schemas.microsoft.com/office/drawing/2014/main" id="{BDB4ECB1-5C5F-9573-97DA-9B2B960A581A}"/>
              </a:ext>
            </a:extLst>
          </p:cNvPr>
          <p:cNvSpPr/>
          <p:nvPr/>
        </p:nvSpPr>
        <p:spPr>
          <a:xfrm rot="5400000">
            <a:off x="2885809" y="1309060"/>
            <a:ext cx="813816" cy="868680"/>
          </a:xfrm>
          <a:prstGeom prst="bentArrow">
            <a:avLst>
              <a:gd name="adj1" fmla="val 25000"/>
              <a:gd name="adj2" fmla="val 19774"/>
              <a:gd name="adj3" fmla="val 25000"/>
              <a:gd name="adj4" fmla="val 437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857784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BDB353-7DE8-03CD-0399-8C1515E7BD4F}"/>
              </a:ext>
            </a:extLst>
          </p:cNvPr>
          <p:cNvSpPr txBox="1"/>
          <p:nvPr/>
        </p:nvSpPr>
        <p:spPr>
          <a:xfrm>
            <a:off x="1244010" y="2228671"/>
            <a:ext cx="9218428" cy="2400657"/>
          </a:xfrm>
          <a:prstGeom prst="rect">
            <a:avLst/>
          </a:prstGeom>
          <a:noFill/>
        </p:spPr>
        <p:txBody>
          <a:bodyPr wrap="square" rtlCol="0">
            <a:spAutoFit/>
          </a:bodyPr>
          <a:lstStyle/>
          <a:p>
            <a:pPr algn="ctr"/>
            <a:r>
              <a:rPr lang="es-ES" sz="5000" b="1" noProof="0" dirty="0"/>
              <a:t>Dudas, ruegos </a:t>
            </a:r>
          </a:p>
          <a:p>
            <a:pPr algn="ctr"/>
            <a:r>
              <a:rPr lang="es-ES" sz="5000" b="1" noProof="0" dirty="0"/>
              <a:t>y </a:t>
            </a:r>
          </a:p>
          <a:p>
            <a:pPr algn="ctr"/>
            <a:r>
              <a:rPr lang="es-ES" sz="5000" b="1" noProof="0" dirty="0"/>
              <a:t>preguntas</a:t>
            </a:r>
          </a:p>
        </p:txBody>
      </p:sp>
    </p:spTree>
    <p:extLst>
      <p:ext uri="{BB962C8B-B14F-4D97-AF65-F5344CB8AC3E}">
        <p14:creationId xmlns:p14="http://schemas.microsoft.com/office/powerpoint/2010/main" val="140416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D1180AD-83AF-D406-E201-C96BF97D532A}"/>
              </a:ext>
            </a:extLst>
          </p:cNvPr>
          <p:cNvSpPr txBox="1"/>
          <p:nvPr/>
        </p:nvSpPr>
        <p:spPr>
          <a:xfrm>
            <a:off x="723544" y="1488027"/>
            <a:ext cx="9930810" cy="1661993"/>
          </a:xfrm>
          <a:prstGeom prst="rect">
            <a:avLst/>
          </a:prstGeom>
          <a:noFill/>
        </p:spPr>
        <p:txBody>
          <a:bodyPr wrap="square" rtlCol="0">
            <a:spAutoFit/>
          </a:bodyPr>
          <a:lstStyle/>
          <a:p>
            <a:r>
              <a:rPr lang="es-ES" sz="3000" b="1" noProof="0" dirty="0">
                <a:effectLst/>
                <a:latin typeface="Arial" panose="020B0604020202020204" pitchFamily="34" charset="0"/>
                <a:ea typeface="Aptos" panose="020B0004020202020204" pitchFamily="34" charset="0"/>
              </a:rPr>
              <a:t>Herramientas disponibles en el periodo de ejecución</a:t>
            </a:r>
          </a:p>
          <a:p>
            <a:endParaRPr lang="es-ES" dirty="0">
              <a:latin typeface="Arial" panose="020B0604020202020204" pitchFamily="34" charset="0"/>
              <a:ea typeface="Aptos" panose="020B0004020202020204" pitchFamily="34" charset="0"/>
            </a:endParaRPr>
          </a:p>
          <a:p>
            <a:r>
              <a:rPr lang="es-ES" sz="1800" noProof="0" dirty="0">
                <a:effectLst/>
                <a:latin typeface="Arial" panose="020B0604020202020204" pitchFamily="34" charset="0"/>
                <a:ea typeface="Aptos" panose="020B0004020202020204" pitchFamily="34" charset="0"/>
              </a:rPr>
              <a:t>Dª María Lourdes Álvarez Martínez</a:t>
            </a:r>
            <a:endParaRPr lang="es-ES" dirty="0">
              <a:latin typeface="Arial" panose="020B0604020202020204" pitchFamily="34" charset="0"/>
              <a:ea typeface="Aptos" panose="020B0004020202020204" pitchFamily="34" charset="0"/>
            </a:endParaRPr>
          </a:p>
          <a:p>
            <a:endParaRPr lang="es-ES" sz="1800" noProof="0" dirty="0">
              <a:effectLst/>
              <a:latin typeface="Arial" panose="020B0604020202020204" pitchFamily="34" charset="0"/>
              <a:ea typeface="Aptos" panose="020B0004020202020204" pitchFamily="34" charset="0"/>
            </a:endParaRPr>
          </a:p>
          <a:p>
            <a:r>
              <a:rPr lang="es-ES" sz="1800" noProof="0" dirty="0">
                <a:effectLst/>
                <a:latin typeface="Arial" panose="020B0604020202020204" pitchFamily="34" charset="0"/>
                <a:ea typeface="Aptos" panose="020B0004020202020204" pitchFamily="34" charset="0"/>
              </a:rPr>
              <a:t>Consejera Técnica en la Subdirector General de Análisis y Estrategia de Agenda 2030</a:t>
            </a:r>
            <a:endParaRPr lang="es-ES" noProof="0" dirty="0"/>
          </a:p>
        </p:txBody>
      </p:sp>
    </p:spTree>
    <p:extLst>
      <p:ext uri="{BB962C8B-B14F-4D97-AF65-F5344CB8AC3E}">
        <p14:creationId xmlns:p14="http://schemas.microsoft.com/office/powerpoint/2010/main" val="205851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CDB2E5-825C-19CB-6E13-686C4C840499}"/>
              </a:ext>
            </a:extLst>
          </p:cNvPr>
          <p:cNvSpPr txBox="1"/>
          <p:nvPr/>
        </p:nvSpPr>
        <p:spPr>
          <a:xfrm>
            <a:off x="669956" y="1449993"/>
            <a:ext cx="9877247" cy="4678204"/>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r>
              <a:rPr lang="es-ES" sz="2000" noProof="0" dirty="0">
                <a:latin typeface="Arial" panose="020B0604020202020204" pitchFamily="34" charset="0"/>
                <a:cs typeface="Arial" panose="020B0604020202020204" pitchFamily="34" charset="0"/>
              </a:rPr>
              <a:t>Marco legal</a:t>
            </a:r>
          </a:p>
          <a:p>
            <a:pPr marL="914400" lvl="1" indent="-457200">
              <a:buFont typeface="+mj-lt"/>
              <a:buAutoNum type="arabicPeriod"/>
            </a:pP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r>
              <a:rPr lang="es-ES" sz="2000" noProof="0" dirty="0">
                <a:latin typeface="Arial" panose="020B0604020202020204" pitchFamily="34" charset="0"/>
                <a:cs typeface="Arial" panose="020B0604020202020204" pitchFamily="34" charset="0"/>
              </a:rPr>
              <a:t>Tipos de herramientas para modificación</a:t>
            </a:r>
          </a:p>
          <a:p>
            <a:pPr marL="914400" lvl="1" indent="-457200">
              <a:buFont typeface="+mj-lt"/>
              <a:buAutoNum type="arabicPeriod"/>
            </a:pP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r>
              <a:rPr lang="es-ES" sz="2000" dirty="0">
                <a:latin typeface="Arial" panose="020B0604020202020204" pitchFamily="34" charset="0"/>
                <a:cs typeface="Arial" panose="020B0604020202020204" pitchFamily="34" charset="0"/>
              </a:rPr>
              <a:t>Ampliaciones de plazo</a:t>
            </a: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r>
              <a:rPr lang="es-ES" sz="2000" dirty="0">
                <a:latin typeface="Arial" panose="020B0604020202020204" pitchFamily="34" charset="0"/>
                <a:cs typeface="Arial" panose="020B0604020202020204" pitchFamily="34" charset="0"/>
              </a:rPr>
              <a:t>Modificaciones</a:t>
            </a: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r>
              <a:rPr lang="es-ES" sz="2000" dirty="0">
                <a:latin typeface="Arial" panose="020B0604020202020204" pitchFamily="34" charset="0"/>
                <a:cs typeface="Arial" panose="020B0604020202020204" pitchFamily="34" charset="0"/>
              </a:rPr>
              <a:t>Subcontratación</a:t>
            </a:r>
            <a:endParaRPr lang="es-ES" sz="2000" noProof="0" dirty="0">
              <a:latin typeface="Arial" panose="020B0604020202020204" pitchFamily="34" charset="0"/>
              <a:cs typeface="Arial" panose="020B0604020202020204" pitchFamily="34" charset="0"/>
            </a:endParaRPr>
          </a:p>
          <a:p>
            <a:pPr marL="914400" lvl="1" indent="-457200">
              <a:buFont typeface="+mj-lt"/>
              <a:buAutoNum type="arabicPeriod"/>
            </a:pPr>
            <a:endParaRPr lang="es-ES" sz="2000" dirty="0">
              <a:latin typeface="Arial" panose="020B0604020202020204" pitchFamily="34" charset="0"/>
              <a:cs typeface="Arial" panose="020B0604020202020204" pitchFamily="34" charset="0"/>
            </a:endParaRPr>
          </a:p>
          <a:p>
            <a:pPr marL="914400" lvl="1" indent="-457200">
              <a:buFont typeface="+mj-lt"/>
              <a:buAutoNum type="arabicPeriod"/>
            </a:pPr>
            <a:r>
              <a:rPr lang="es-ES" sz="2000" noProof="0" dirty="0">
                <a:latin typeface="Arial" panose="020B0604020202020204" pitchFamily="34" charset="0"/>
                <a:cs typeface="Arial" panose="020B0604020202020204" pitchFamily="34" charset="0"/>
              </a:rPr>
              <a:t>Renuncias</a:t>
            </a:r>
          </a:p>
          <a:p>
            <a:pPr marL="914400" lvl="1" indent="-457200">
              <a:buFont typeface="+mj-lt"/>
              <a:buAutoNum type="arabicPeriod"/>
            </a:pPr>
            <a:endParaRPr lang="es-ES" sz="2000" dirty="0">
              <a:latin typeface="Arial" panose="020B0604020202020204" pitchFamily="34" charset="0"/>
              <a:cs typeface="Arial" panose="020B0604020202020204" pitchFamily="34" charset="0"/>
            </a:endParaRPr>
          </a:p>
          <a:p>
            <a:pPr marL="914400" lvl="1" indent="-457200">
              <a:buFont typeface="+mj-lt"/>
              <a:buAutoNum type="arabicPeriod"/>
            </a:pPr>
            <a:r>
              <a:rPr lang="es-ES" sz="2000" noProof="0" dirty="0">
                <a:latin typeface="Arial" panose="020B0604020202020204" pitchFamily="34" charset="0"/>
                <a:cs typeface="Arial" panose="020B0604020202020204" pitchFamily="34" charset="0"/>
              </a:rPr>
              <a:t>Buzón de consultas</a:t>
            </a:r>
          </a:p>
          <a:p>
            <a:endParaRPr lang="es-ES" noProof="0" dirty="0"/>
          </a:p>
        </p:txBody>
      </p:sp>
      <p:sp>
        <p:nvSpPr>
          <p:cNvPr id="6" name="CuadroTexto 5">
            <a:extLst>
              <a:ext uri="{FF2B5EF4-FFF2-40B4-BE49-F238E27FC236}">
                <a16:creationId xmlns:a16="http://schemas.microsoft.com/office/drawing/2014/main" id="{4583F051-A8C6-C931-D924-454E923F9F0C}"/>
              </a:ext>
            </a:extLst>
          </p:cNvPr>
          <p:cNvSpPr txBox="1"/>
          <p:nvPr/>
        </p:nvSpPr>
        <p:spPr>
          <a:xfrm>
            <a:off x="875414" y="831112"/>
            <a:ext cx="5220586" cy="461665"/>
          </a:xfrm>
          <a:prstGeom prst="rect">
            <a:avLst/>
          </a:prstGeom>
          <a:noFill/>
        </p:spPr>
        <p:txBody>
          <a:bodyPr wrap="square" rtlCol="0">
            <a:spAutoFit/>
          </a:bodyPr>
          <a:lstStyle/>
          <a:p>
            <a:r>
              <a:rPr lang="es-ES" sz="2400" b="1" noProof="0" dirty="0"/>
              <a:t>Período de ejecución proyectos</a:t>
            </a:r>
          </a:p>
        </p:txBody>
      </p:sp>
    </p:spTree>
    <p:extLst>
      <p:ext uri="{BB962C8B-B14F-4D97-AF65-F5344CB8AC3E}">
        <p14:creationId xmlns:p14="http://schemas.microsoft.com/office/powerpoint/2010/main" val="3359332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2820</TotalTime>
  <Words>7178</Words>
  <Application>Microsoft Office PowerPoint</Application>
  <PresentationFormat>Panorámica</PresentationFormat>
  <Paragraphs>549</Paragraphs>
  <Slides>76</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76</vt:i4>
      </vt:variant>
    </vt:vector>
  </HeadingPairs>
  <TitlesOfParts>
    <vt:vector size="84" baseType="lpstr">
      <vt:lpstr>Aptos</vt:lpstr>
      <vt:lpstr>Aptos Display</vt:lpstr>
      <vt:lpstr>Arial</vt:lpstr>
      <vt:lpstr>Calibri</vt:lpstr>
      <vt:lpstr>Courier New</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Reglas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legal</vt:lpstr>
      <vt:lpstr>Regla 1. Normas generales de imputación de gasto </vt:lpstr>
      <vt:lpstr>Regla 2. Normas generales de imputación de gasto </vt:lpstr>
      <vt:lpstr>Regla 3. Normas generales de imputación de gasto </vt:lpstr>
      <vt:lpstr>Regla 4. Limites generales del presupuesto de gastos autorizados.   </vt:lpstr>
      <vt:lpstr>Modelos de cuenta justificativa</vt:lpstr>
      <vt:lpstr>Documentos a aportar en cuenta justificativa con informe de auditor</vt:lpstr>
      <vt:lpstr>Documentos a aportar en cuenta justificativa con aportación de justificantes de gasto</vt:lpstr>
      <vt:lpstr>Anexos que acompañan la cuenta justificativa </vt:lpstr>
      <vt:lpstr>Presentación de PowerPoint</vt:lpstr>
      <vt:lpstr>Personal: Anexo II, III y IV</vt:lpstr>
      <vt:lpstr>Anexo V</vt:lpstr>
      <vt:lpstr>Anexo VI </vt:lpstr>
      <vt:lpstr>Anexo VII</vt:lpstr>
      <vt:lpstr>Justificantes de gasto</vt:lpstr>
      <vt:lpstr>Justificantes de pago</vt:lpstr>
      <vt:lpstr>Presupuesto de gastos autorizados</vt:lpstr>
      <vt:lpstr>Concepto: Gastos de personal</vt:lpstr>
      <vt:lpstr>Justificación del personal contratado fijo o eventual</vt:lpstr>
      <vt:lpstr>Justificación del contrato de arrendamiento de servicios</vt:lpstr>
      <vt:lpstr>Concepto: Gastos de actividades</vt:lpstr>
      <vt:lpstr>Partida de Artículos de consumo, suministros y servicios generales</vt:lpstr>
      <vt:lpstr>Partida de Alquiler de bienes inmuebles</vt:lpstr>
      <vt:lpstr>Justificación de gastos de alquiler de bienes inmuebles</vt:lpstr>
      <vt:lpstr>Partida de Dietas y gastos de viaje</vt:lpstr>
      <vt:lpstr>Justificación de dietas y gastos de viaje</vt:lpstr>
      <vt:lpstr>Partida de Gastos de adquisición o alquiler de material inventariable y bibliográfico</vt:lpstr>
      <vt:lpstr>Partida de Gastos financieros</vt:lpstr>
      <vt:lpstr>Partida de Otros gastos</vt:lpstr>
      <vt:lpstr>Concepto: Gastos de funcionamiento ordinario</vt:lpstr>
      <vt:lpstr>Esquema proceso justificación</vt:lpstr>
      <vt:lpstr>Presentación de PowerPoint</vt:lpstr>
    </vt:vector>
  </TitlesOfParts>
  <Company>MINISTERIO DE SANIDAD, CONSUMO Y BIENESTAR SOCIAL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LÓPEZ DE LA PUERTA</dc:creator>
  <cp:lastModifiedBy>RUBÉN SANCHO NARANJO</cp:lastModifiedBy>
  <cp:revision>66</cp:revision>
  <dcterms:created xsi:type="dcterms:W3CDTF">2024-11-11T09:51:24Z</dcterms:created>
  <dcterms:modified xsi:type="dcterms:W3CDTF">2025-03-27T08:30:23Z</dcterms:modified>
</cp:coreProperties>
</file>